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60" r:id="rId5"/>
    <p:sldId id="267" r:id="rId6"/>
    <p:sldId id="268" r:id="rId7"/>
    <p:sldId id="283" r:id="rId8"/>
    <p:sldId id="271" r:id="rId9"/>
    <p:sldId id="288" r:id="rId10"/>
    <p:sldId id="280" r:id="rId11"/>
    <p:sldId id="289" r:id="rId12"/>
    <p:sldId id="290" r:id="rId13"/>
    <p:sldId id="261" r:id="rId14"/>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83979"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403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4406" cy="50101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02208" y="1"/>
            <a:ext cx="2984405" cy="501015"/>
          </a:xfrm>
          <a:prstGeom prst="rect">
            <a:avLst/>
          </a:prstGeom>
        </p:spPr>
        <p:txBody>
          <a:bodyPr vert="horz" lIns="91440" tIns="45720" rIns="91440" bIns="45720" rtlCol="0"/>
          <a:lstStyle>
            <a:lvl1pPr algn="r">
              <a:defRPr sz="1200"/>
            </a:lvl1pPr>
          </a:lstStyle>
          <a:p>
            <a:fld id="{E0D72521-520F-483F-BF47-B8C217D5BF8C}" type="datetimeFigureOut">
              <a:rPr lang="en-GB" smtClean="0"/>
              <a:pPr/>
              <a:t>23/05/2017</a:t>
            </a:fld>
            <a:endParaRPr lang="en-GB" dirty="0"/>
          </a:p>
        </p:txBody>
      </p:sp>
      <p:sp>
        <p:nvSpPr>
          <p:cNvPr id="4" name="Slide Image Placeholder 3"/>
          <p:cNvSpPr>
            <a:spLocks noGrp="1" noRot="1" noChangeAspect="1"/>
          </p:cNvSpPr>
          <p:nvPr>
            <p:ph type="sldImg" idx="2"/>
          </p:nvPr>
        </p:nvSpPr>
        <p:spPr>
          <a:xfrm>
            <a:off x="939800" y="750888"/>
            <a:ext cx="5010150" cy="375761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8351" y="4759644"/>
            <a:ext cx="5511461" cy="45091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34"/>
            <a:ext cx="2984406" cy="50101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02208" y="9517534"/>
            <a:ext cx="2984405" cy="501015"/>
          </a:xfrm>
          <a:prstGeom prst="rect">
            <a:avLst/>
          </a:prstGeom>
        </p:spPr>
        <p:txBody>
          <a:bodyPr vert="horz" lIns="91440" tIns="45720" rIns="91440" bIns="45720" rtlCol="0" anchor="b"/>
          <a:lstStyle>
            <a:lvl1pPr algn="r">
              <a:defRPr sz="1200"/>
            </a:lvl1pPr>
          </a:lstStyle>
          <a:p>
            <a:fld id="{1DB714FE-8457-45E2-878A-2DA1A6A3CD1E}" type="slidenum">
              <a:rPr lang="en-GB" smtClean="0"/>
              <a:pPr/>
              <a:t>‹#›</a:t>
            </a:fld>
            <a:endParaRPr lang="en-GB" dirty="0"/>
          </a:p>
        </p:txBody>
      </p:sp>
    </p:spTree>
    <p:extLst>
      <p:ext uri="{BB962C8B-B14F-4D97-AF65-F5344CB8AC3E}">
        <p14:creationId xmlns:p14="http://schemas.microsoft.com/office/powerpoint/2010/main" val="4120147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DB714FE-8457-45E2-878A-2DA1A6A3CD1E}" type="slidenum">
              <a:rPr lang="en-GB" smtClean="0"/>
              <a:pPr/>
              <a:t>13</a:t>
            </a:fld>
            <a:endParaRPr lang="en-GB" dirty="0"/>
          </a:p>
        </p:txBody>
      </p:sp>
    </p:spTree>
    <p:extLst>
      <p:ext uri="{BB962C8B-B14F-4D97-AF65-F5344CB8AC3E}">
        <p14:creationId xmlns:p14="http://schemas.microsoft.com/office/powerpoint/2010/main" val="1553216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62BBC3-6A2F-4C7D-9944-0C14A3C88F66}" type="datetimeFigureOut">
              <a:rPr lang="en-GB" smtClean="0"/>
              <a:pPr/>
              <a:t>23/05/2017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F45BB06-9BEB-40DA-BD83-61FCB89EFB0B}"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2BBC3-6A2F-4C7D-9944-0C14A3C88F66}" type="datetimeFigureOut">
              <a:rPr lang="en-GB" smtClean="0"/>
              <a:pPr/>
              <a:t>23/05/2017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5BB06-9BEB-40DA-BD83-61FCB89EFB0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p:cNvSpPr>
            <a:spLocks noGrp="1"/>
          </p:cNvSpPr>
          <p:nvPr>
            <p:ph type="ctrTitle"/>
          </p:nvPr>
        </p:nvSpPr>
        <p:spPr>
          <a:xfrm>
            <a:off x="611560" y="5661248"/>
            <a:ext cx="7772400" cy="720080"/>
          </a:xfrm>
        </p:spPr>
        <p:txBody>
          <a:bodyPr>
            <a:normAutofit fontScale="90000"/>
          </a:bodyPr>
          <a:lstStyle/>
          <a:p>
            <a:r>
              <a:rPr lang="en-GB" sz="1300" dirty="0"/>
              <a:t>This document remains the intellectual property of Arrow Accounting and may not be copied, or used without their prior written approval Use of any material within this document must be accredited to Arrow Accounting .</a:t>
            </a:r>
            <a:r>
              <a:rPr lang="en-GB" dirty="0"/>
              <a:t/>
            </a:r>
            <a:br>
              <a:rPr lang="en-GB" dirty="0"/>
            </a:br>
            <a:endParaRPr lang="en-GB" dirty="0"/>
          </a:p>
        </p:txBody>
      </p:sp>
      <p:sp>
        <p:nvSpPr>
          <p:cNvPr id="9" name="Subtitle 8"/>
          <p:cNvSpPr>
            <a:spLocks noGrp="1"/>
          </p:cNvSpPr>
          <p:nvPr>
            <p:ph type="subTitle" idx="1"/>
          </p:nvPr>
        </p:nvSpPr>
        <p:spPr>
          <a:xfrm>
            <a:off x="539552" y="1556792"/>
            <a:ext cx="8024936" cy="2808312"/>
          </a:xfrm>
        </p:spPr>
        <p:txBody>
          <a:bodyPr>
            <a:normAutofit fontScale="25000" lnSpcReduction="20000"/>
          </a:bodyPr>
          <a:lstStyle/>
          <a:p>
            <a:pPr>
              <a:lnSpc>
                <a:spcPct val="90000"/>
              </a:lnSpc>
            </a:pPr>
            <a:r>
              <a:rPr lang="en-GB" sz="8000" b="1" dirty="0">
                <a:solidFill>
                  <a:srgbClr val="002060"/>
                </a:solidFill>
              </a:rPr>
              <a:t>Internal Audit Report</a:t>
            </a:r>
          </a:p>
          <a:p>
            <a:pPr>
              <a:lnSpc>
                <a:spcPct val="90000"/>
              </a:lnSpc>
            </a:pPr>
            <a:r>
              <a:rPr lang="en-GB" sz="8000" b="1" dirty="0" smtClean="0">
                <a:solidFill>
                  <a:srgbClr val="002060"/>
                </a:solidFill>
              </a:rPr>
              <a:t>Coleshill Parish </a:t>
            </a:r>
            <a:r>
              <a:rPr lang="en-GB" sz="8000" b="1" dirty="0">
                <a:solidFill>
                  <a:srgbClr val="002060"/>
                </a:solidFill>
              </a:rPr>
              <a:t>Council </a:t>
            </a:r>
          </a:p>
          <a:p>
            <a:pPr>
              <a:lnSpc>
                <a:spcPct val="90000"/>
              </a:lnSpc>
            </a:pPr>
            <a:r>
              <a:rPr lang="en-GB" sz="8000" b="1" dirty="0" smtClean="0">
                <a:solidFill>
                  <a:srgbClr val="002060"/>
                </a:solidFill>
              </a:rPr>
              <a:t>Buckinghamshire.  </a:t>
            </a:r>
            <a:endParaRPr lang="en-GB" sz="8000" b="1" dirty="0">
              <a:solidFill>
                <a:srgbClr val="002060"/>
              </a:solidFill>
            </a:endParaRPr>
          </a:p>
          <a:p>
            <a:pPr>
              <a:lnSpc>
                <a:spcPct val="90000"/>
              </a:lnSpc>
            </a:pPr>
            <a:endParaRPr lang="en-GB" sz="8000" b="1" dirty="0">
              <a:solidFill>
                <a:srgbClr val="002060"/>
              </a:solidFill>
            </a:endParaRPr>
          </a:p>
          <a:p>
            <a:pPr>
              <a:lnSpc>
                <a:spcPct val="90000"/>
              </a:lnSpc>
            </a:pPr>
            <a:r>
              <a:rPr lang="en-GB" sz="8000" b="1" dirty="0">
                <a:solidFill>
                  <a:srgbClr val="002060"/>
                </a:solidFill>
              </a:rPr>
              <a:t>Internal Audit Final Report </a:t>
            </a:r>
          </a:p>
          <a:p>
            <a:pPr>
              <a:lnSpc>
                <a:spcPct val="90000"/>
              </a:lnSpc>
            </a:pPr>
            <a:r>
              <a:rPr lang="en-GB" sz="8000" b="1" dirty="0">
                <a:solidFill>
                  <a:srgbClr val="002060"/>
                </a:solidFill>
              </a:rPr>
              <a:t>2016-17</a:t>
            </a:r>
          </a:p>
          <a:p>
            <a:pPr>
              <a:lnSpc>
                <a:spcPct val="90000"/>
              </a:lnSpc>
            </a:pPr>
            <a:endParaRPr lang="en-GB" sz="8000" b="1" dirty="0">
              <a:solidFill>
                <a:srgbClr val="002060"/>
              </a:solidFill>
            </a:endParaRPr>
          </a:p>
          <a:p>
            <a:pPr>
              <a:lnSpc>
                <a:spcPct val="90000"/>
              </a:lnSpc>
            </a:pPr>
            <a:r>
              <a:rPr lang="en-GB" sz="8000" b="1" dirty="0" smtClean="0">
                <a:solidFill>
                  <a:srgbClr val="002060"/>
                </a:solidFill>
              </a:rPr>
              <a:t>22nd May </a:t>
            </a:r>
            <a:r>
              <a:rPr lang="en-GB" sz="8000" b="1" dirty="0">
                <a:solidFill>
                  <a:srgbClr val="002060"/>
                </a:solidFill>
              </a:rPr>
              <a:t>2017</a:t>
            </a:r>
          </a:p>
          <a:p>
            <a:pPr>
              <a:lnSpc>
                <a:spcPct val="90000"/>
              </a:lnSpc>
            </a:pPr>
            <a:endParaRPr lang="en-GB" sz="8000" b="1" dirty="0">
              <a:solidFill>
                <a:srgbClr val="002060"/>
              </a:solidFill>
            </a:endParaRPr>
          </a:p>
          <a:p>
            <a:pPr>
              <a:lnSpc>
                <a:spcPct val="90000"/>
              </a:lnSpc>
            </a:pPr>
            <a:endParaRPr lang="en-GB" sz="8000" b="1" dirty="0">
              <a:solidFill>
                <a:srgbClr val="002060"/>
              </a:solidFill>
            </a:endParaRPr>
          </a:p>
          <a:p>
            <a:pPr algn="r">
              <a:lnSpc>
                <a:spcPct val="90000"/>
              </a:lnSpc>
            </a:pPr>
            <a:r>
              <a:rPr lang="en-GB" sz="2000" dirty="0">
                <a:solidFill>
                  <a:schemeClr val="bg1"/>
                </a:solidFill>
              </a:rPr>
              <a:t>PDate:   Sept 2010</a:t>
            </a:r>
          </a:p>
          <a:p>
            <a:endParaRPr lang="en-GB" dirty="0"/>
          </a:p>
        </p:txBody>
      </p:sp>
      <p:pic>
        <p:nvPicPr>
          <p:cNvPr id="5" name="Picture 4" descr="Banner - Audit Reports.jpg"/>
          <p:cNvPicPr>
            <a:picLocks noChangeAspect="1"/>
          </p:cNvPicPr>
          <p:nvPr/>
        </p:nvPicPr>
        <p:blipFill>
          <a:blip r:embed="rId2" cstate="print"/>
          <a:stretch>
            <a:fillRect/>
          </a:stretch>
        </p:blipFill>
        <p:spPr>
          <a:xfrm>
            <a:off x="0" y="6315075"/>
            <a:ext cx="9144000" cy="542925"/>
          </a:xfrm>
          <a:prstGeom prst="rect">
            <a:avLst/>
          </a:prstGeom>
        </p:spPr>
      </p:pic>
      <p:sp>
        <p:nvSpPr>
          <p:cNvPr id="7" name="TextBox 6"/>
          <p:cNvSpPr txBox="1"/>
          <p:nvPr/>
        </p:nvSpPr>
        <p:spPr>
          <a:xfrm>
            <a:off x="8135888" y="0"/>
            <a:ext cx="1008112" cy="369332"/>
          </a:xfrm>
          <a:prstGeom prst="rect">
            <a:avLst/>
          </a:prstGeom>
          <a:noFill/>
        </p:spPr>
        <p:txBody>
          <a:bodyPr wrap="square" rtlCol="0">
            <a:spAutoFit/>
          </a:bodyPr>
          <a:lstStyle/>
          <a:p>
            <a:r>
              <a:rPr lang="en-GB" dirty="0"/>
              <a:t>Page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026664050"/>
              </p:ext>
            </p:extLst>
          </p:nvPr>
        </p:nvGraphicFramePr>
        <p:xfrm>
          <a:off x="179513" y="404665"/>
          <a:ext cx="8784977" cy="6375782"/>
        </p:xfrm>
        <a:graphic>
          <a:graphicData uri="http://schemas.openxmlformats.org/drawingml/2006/table">
            <a:tbl>
              <a:tblPr firstRow="1" bandRow="1">
                <a:tableStyleId>{5C22544A-7EE6-4342-B048-85BDC9FD1C3A}</a:tableStyleId>
              </a:tblPr>
              <a:tblGrid>
                <a:gridCol w="1296143">
                  <a:extLst>
                    <a:ext uri="{9D8B030D-6E8A-4147-A177-3AD203B41FA5}">
                      <a16:colId xmlns:a16="http://schemas.microsoft.com/office/drawing/2014/main" xmlns="" val="20000"/>
                    </a:ext>
                  </a:extLst>
                </a:gridCol>
                <a:gridCol w="1512168">
                  <a:extLst>
                    <a:ext uri="{9D8B030D-6E8A-4147-A177-3AD203B41FA5}">
                      <a16:colId xmlns:a16="http://schemas.microsoft.com/office/drawing/2014/main" xmlns="" val="20001"/>
                    </a:ext>
                  </a:extLst>
                </a:gridCol>
                <a:gridCol w="2880320">
                  <a:extLst>
                    <a:ext uri="{9D8B030D-6E8A-4147-A177-3AD203B41FA5}">
                      <a16:colId xmlns:a16="http://schemas.microsoft.com/office/drawing/2014/main" xmlns="" val="20002"/>
                    </a:ext>
                  </a:extLst>
                </a:gridCol>
                <a:gridCol w="2088232">
                  <a:extLst>
                    <a:ext uri="{9D8B030D-6E8A-4147-A177-3AD203B41FA5}">
                      <a16:colId xmlns:a16="http://schemas.microsoft.com/office/drawing/2014/main" xmlns="" val="20003"/>
                    </a:ext>
                  </a:extLst>
                </a:gridCol>
                <a:gridCol w="1008114">
                  <a:extLst>
                    <a:ext uri="{9D8B030D-6E8A-4147-A177-3AD203B41FA5}">
                      <a16:colId xmlns:a16="http://schemas.microsoft.com/office/drawing/2014/main" xmlns="" val="20004"/>
                    </a:ext>
                  </a:extLst>
                </a:gridCol>
              </a:tblGrid>
              <a:tr h="8491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Criteria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xmlns="" val="10000"/>
                  </a:ext>
                </a:extLst>
              </a:tr>
              <a:tr h="3905871">
                <a:tc>
                  <a:txBody>
                    <a:bodyPr/>
                    <a:lstStyle/>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r>
                        <a:rPr lang="en-GB" sz="1400" b="1" dirty="0">
                          <a:solidFill>
                            <a:srgbClr val="002060"/>
                          </a:solidFill>
                        </a:rPr>
                        <a:t>Accounting Statements  agreed  and reconciled to the Annual Return</a:t>
                      </a: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Section 1</a:t>
                      </a:r>
                      <a:r>
                        <a:rPr lang="en-GB" sz="1400" b="1" baseline="0" dirty="0">
                          <a:solidFill>
                            <a:srgbClr val="002060"/>
                          </a:solidFill>
                        </a:rPr>
                        <a:t> of the Annual Return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Part 1 of the Annual return</a:t>
                      </a:r>
                      <a:r>
                        <a:rPr lang="en-GB" sz="1400" b="1" baseline="0" dirty="0">
                          <a:solidFill>
                            <a:srgbClr val="002060"/>
                          </a:solidFill>
                        </a:rPr>
                        <a:t> is complete and accurate and reconciles to the statement of accounts.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txBody>
                  <a:tcPr/>
                </a:tc>
                <a:tc>
                  <a:txBody>
                    <a:bodyPr/>
                    <a:lstStyle/>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r>
                        <a:rPr lang="en-GB" sz="1400" b="1" kern="1200" baseline="0" dirty="0">
                          <a:solidFill>
                            <a:srgbClr val="002060"/>
                          </a:solidFill>
                          <a:latin typeface="+mn-lt"/>
                          <a:ea typeface="+mn-ea"/>
                          <a:cs typeface="+mn-cs"/>
                        </a:rPr>
                        <a:t>The accounting statements in this annual return present fairly the</a:t>
                      </a:r>
                    </a:p>
                    <a:p>
                      <a:r>
                        <a:rPr lang="en-GB" sz="1400" b="1" kern="1200" baseline="0" dirty="0">
                          <a:solidFill>
                            <a:srgbClr val="002060"/>
                          </a:solidFill>
                          <a:latin typeface="+mn-lt"/>
                          <a:ea typeface="+mn-ea"/>
                          <a:cs typeface="+mn-cs"/>
                        </a:rPr>
                        <a:t>financial position of the council</a:t>
                      </a:r>
                    </a:p>
                    <a:p>
                      <a:r>
                        <a:rPr lang="en-GB" sz="1400" b="1" kern="1200" baseline="0" dirty="0">
                          <a:solidFill>
                            <a:srgbClr val="002060"/>
                          </a:solidFill>
                          <a:latin typeface="+mn-lt"/>
                          <a:ea typeface="+mn-ea"/>
                          <a:cs typeface="+mn-cs"/>
                        </a:rPr>
                        <a:t>and its income and expenditure.</a:t>
                      </a:r>
                      <a:endParaRPr lang="en-GB" sz="1400" b="1" dirty="0">
                        <a:solidFill>
                          <a:srgbClr val="002060"/>
                        </a:solidFill>
                      </a:endParaRPr>
                    </a:p>
                  </a:txBody>
                  <a:tcPr/>
                </a:tc>
                <a:tc>
                  <a:txBody>
                    <a:bodyPr/>
                    <a:lstStyle/>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txBody>
                  <a:tcPr/>
                </a:tc>
                <a:tc>
                  <a:txBody>
                    <a:bodyPr/>
                    <a:lstStyle/>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txBody>
                  <a:tcPr/>
                </a:tc>
                <a:extLst>
                  <a:ext uri="{0D108BD9-81ED-4DB2-BD59-A6C34878D82A}">
                    <a16:rowId xmlns:a16="http://schemas.microsoft.com/office/drawing/2014/main" xmlns="" val="10001"/>
                  </a:ext>
                </a:extLst>
              </a:tr>
              <a:tr h="15555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txBody>
                  <a:tcPr/>
                </a:tc>
                <a:tc>
                  <a:txBody>
                    <a:bodyPr/>
                    <a:lstStyle/>
                    <a:p>
                      <a:pPr algn="ctr"/>
                      <a:endParaRPr lang="en-GB" sz="1400" b="1" dirty="0">
                        <a:solidFill>
                          <a:srgbClr val="002060"/>
                        </a:solidFill>
                      </a:endParaRPr>
                    </a:p>
                  </a:txBody>
                  <a:tcPr/>
                </a:tc>
                <a:tc>
                  <a:txBody>
                    <a:bodyPr/>
                    <a:lstStyle/>
                    <a:p>
                      <a:pPr algn="ctr"/>
                      <a:endParaRPr lang="en-GB" sz="1400" b="1" dirty="0">
                        <a:solidFill>
                          <a:srgbClr val="002060"/>
                        </a:solidFill>
                      </a:endParaRPr>
                    </a:p>
                  </a:txBody>
                  <a:tcPr/>
                </a:tc>
                <a:extLst>
                  <a:ext uri="{0D108BD9-81ED-4DB2-BD59-A6C34878D82A}">
                    <a16:rowId xmlns:a16="http://schemas.microsoft.com/office/drawing/2014/main" xmlns="" val="10002"/>
                  </a:ext>
                </a:extLst>
              </a:tr>
            </a:tbl>
          </a:graphicData>
        </a:graphic>
      </p:graphicFrame>
      <p:sp>
        <p:nvSpPr>
          <p:cNvPr id="7" name="TextBox 6"/>
          <p:cNvSpPr txBox="1"/>
          <p:nvPr/>
        </p:nvSpPr>
        <p:spPr>
          <a:xfrm>
            <a:off x="8135888" y="0"/>
            <a:ext cx="1008112" cy="369332"/>
          </a:xfrm>
          <a:prstGeom prst="rect">
            <a:avLst/>
          </a:prstGeom>
          <a:noFill/>
        </p:spPr>
        <p:txBody>
          <a:bodyPr wrap="square" rtlCol="0">
            <a:spAutoFit/>
          </a:bodyPr>
          <a:lstStyle/>
          <a:p>
            <a:r>
              <a:rPr lang="en-GB" dirty="0"/>
              <a:t>Page  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215559785"/>
              </p:ext>
            </p:extLst>
          </p:nvPr>
        </p:nvGraphicFramePr>
        <p:xfrm>
          <a:off x="179512" y="188641"/>
          <a:ext cx="8784978" cy="6678641"/>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2088232">
                  <a:extLst>
                    <a:ext uri="{9D8B030D-6E8A-4147-A177-3AD203B41FA5}">
                      <a16:colId xmlns:a16="http://schemas.microsoft.com/office/drawing/2014/main" xmlns="" val="20002"/>
                    </a:ext>
                  </a:extLst>
                </a:gridCol>
                <a:gridCol w="2088232">
                  <a:extLst>
                    <a:ext uri="{9D8B030D-6E8A-4147-A177-3AD203B41FA5}">
                      <a16:colId xmlns:a16="http://schemas.microsoft.com/office/drawing/2014/main" xmlns="" val="20003"/>
                    </a:ext>
                  </a:extLst>
                </a:gridCol>
                <a:gridCol w="1008114">
                  <a:extLst>
                    <a:ext uri="{9D8B030D-6E8A-4147-A177-3AD203B41FA5}">
                      <a16:colId xmlns:a16="http://schemas.microsoft.com/office/drawing/2014/main" xmlns="" val="20004"/>
                    </a:ext>
                  </a:extLst>
                </a:gridCol>
              </a:tblGrid>
              <a:tr h="10398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Criteria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xmlns="" val="10000"/>
                  </a:ext>
                </a:extLst>
              </a:tr>
              <a:tr h="5368871">
                <a:tc>
                  <a:txBody>
                    <a:bodyPr/>
                    <a:lstStyle/>
                    <a:p>
                      <a:r>
                        <a:rPr lang="en-GB" sz="1400" b="1" dirty="0">
                          <a:solidFill>
                            <a:srgbClr val="002060"/>
                          </a:solidFill>
                        </a:rPr>
                        <a:t>Compliance with the Transparency Act.</a:t>
                      </a: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dirty="0">
                          <a:solidFill>
                            <a:srgbClr val="002060"/>
                          </a:solidFill>
                        </a:rPr>
                        <a:t>Expenditure over £100 is recorded on the Council Web-Site</a:t>
                      </a:r>
                      <a:r>
                        <a:rPr lang="en-GB" sz="1400" b="1" baseline="0" dirty="0">
                          <a:solidFill>
                            <a:srgbClr val="002060"/>
                          </a:solidFill>
                        </a:rPr>
                        <a:t> and with all information requirements.</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Annual Return published on the Web-Site.</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Explanation of significant variances.</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Explanation of  difference between Box 7 &amp; 8 if applicable.</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Annual Governance Statement recorded.</a:t>
                      </a:r>
                      <a:endParaRPr lang="en-GB" sz="1400" b="1"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txBody>
                  <a:tcPr/>
                </a:tc>
                <a:tc>
                  <a:txBody>
                    <a:bodyPr/>
                    <a:lstStyle/>
                    <a:p>
                      <a:pPr algn="ctr"/>
                      <a:r>
                        <a:rPr lang="en-GB" sz="1400" b="1" kern="1200" baseline="0" dirty="0">
                          <a:solidFill>
                            <a:srgbClr val="002060"/>
                          </a:solidFill>
                          <a:latin typeface="+mn-lt"/>
                          <a:ea typeface="+mn-ea"/>
                          <a:cs typeface="+mn-cs"/>
                        </a:rPr>
                        <a:t>Compliant</a:t>
                      </a:r>
                    </a:p>
                    <a:p>
                      <a:pPr algn="ctr"/>
                      <a:endParaRPr lang="en-GB" sz="1400" b="1" kern="1200" baseline="0" dirty="0">
                        <a:solidFill>
                          <a:srgbClr val="002060"/>
                        </a:solidFill>
                        <a:latin typeface="+mn-lt"/>
                        <a:ea typeface="+mn-ea"/>
                        <a:cs typeface="+mn-cs"/>
                      </a:endParaRPr>
                    </a:p>
                    <a:p>
                      <a:pPr algn="ctr"/>
                      <a:endParaRPr lang="en-GB" sz="1400" b="1" kern="1200" baseline="0" dirty="0">
                        <a:solidFill>
                          <a:srgbClr val="002060"/>
                        </a:solidFill>
                        <a:latin typeface="+mn-lt"/>
                        <a:ea typeface="+mn-ea"/>
                        <a:cs typeface="+mn-cs"/>
                      </a:endParaRPr>
                    </a:p>
                    <a:p>
                      <a:pPr algn="ctr"/>
                      <a:endParaRPr lang="en-GB" sz="1400" b="1" kern="1200" baseline="0" dirty="0">
                        <a:solidFill>
                          <a:srgbClr val="002060"/>
                        </a:solidFill>
                        <a:latin typeface="+mn-lt"/>
                        <a:ea typeface="+mn-ea"/>
                        <a:cs typeface="+mn-cs"/>
                      </a:endParaRPr>
                    </a:p>
                    <a:p>
                      <a:pPr algn="ctr"/>
                      <a:endParaRPr lang="en-GB" sz="1400" b="1" kern="1200" baseline="0" dirty="0">
                        <a:solidFill>
                          <a:srgbClr val="002060"/>
                        </a:solidFill>
                        <a:latin typeface="+mn-lt"/>
                        <a:ea typeface="+mn-ea"/>
                        <a:cs typeface="+mn-cs"/>
                      </a:endParaRPr>
                    </a:p>
                    <a:p>
                      <a:pPr algn="ct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Compliant</a:t>
                      </a:r>
                    </a:p>
                    <a:p>
                      <a:pPr algn="ctr"/>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 Compliant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smtClean="0">
                          <a:solidFill>
                            <a:srgbClr val="002060"/>
                          </a:solidFill>
                          <a:latin typeface="+mn-lt"/>
                          <a:ea typeface="+mn-ea"/>
                          <a:cs typeface="+mn-cs"/>
                        </a:rPr>
                        <a:t>N/A</a:t>
                      </a: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Compliant</a:t>
                      </a:r>
                    </a:p>
                    <a:p>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None</a:t>
                      </a:r>
                    </a:p>
                    <a:p>
                      <a:pPr algn="ctr"/>
                      <a:endParaRPr lang="en-GB" sz="1400" b="1" dirty="0">
                        <a:solidFill>
                          <a:srgbClr val="002060"/>
                        </a:solidFill>
                      </a:endParaRPr>
                    </a:p>
                  </a:txBody>
                  <a:tcPr/>
                </a:tc>
                <a:tc>
                  <a:txBody>
                    <a:bodyPr/>
                    <a:lstStyle/>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txBody>
                  <a:tcPr/>
                </a:tc>
                <a:extLst>
                  <a:ext uri="{0D108BD9-81ED-4DB2-BD59-A6C34878D82A}">
                    <a16:rowId xmlns:a16="http://schemas.microsoft.com/office/drawing/2014/main" xmlns="" val="10001"/>
                  </a:ext>
                </a:extLst>
              </a:tr>
            </a:tbl>
          </a:graphicData>
        </a:graphic>
      </p:graphicFrame>
      <p:sp>
        <p:nvSpPr>
          <p:cNvPr id="7" name="TextBox 6"/>
          <p:cNvSpPr txBox="1"/>
          <p:nvPr/>
        </p:nvSpPr>
        <p:spPr>
          <a:xfrm>
            <a:off x="8135888" y="0"/>
            <a:ext cx="1008112" cy="369332"/>
          </a:xfrm>
          <a:prstGeom prst="rect">
            <a:avLst/>
          </a:prstGeom>
          <a:noFill/>
        </p:spPr>
        <p:txBody>
          <a:bodyPr wrap="square" rtlCol="0">
            <a:spAutoFit/>
          </a:bodyPr>
          <a:lstStyle/>
          <a:p>
            <a:r>
              <a:rPr lang="en-GB" dirty="0"/>
              <a:t>Page  11</a:t>
            </a:r>
          </a:p>
        </p:txBody>
      </p:sp>
    </p:spTree>
    <p:extLst>
      <p:ext uri="{BB962C8B-B14F-4D97-AF65-F5344CB8AC3E}">
        <p14:creationId xmlns:p14="http://schemas.microsoft.com/office/powerpoint/2010/main" val="1867184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694708837"/>
              </p:ext>
            </p:extLst>
          </p:nvPr>
        </p:nvGraphicFramePr>
        <p:xfrm>
          <a:off x="179512" y="548680"/>
          <a:ext cx="8784978" cy="6280639"/>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2088232">
                  <a:extLst>
                    <a:ext uri="{9D8B030D-6E8A-4147-A177-3AD203B41FA5}">
                      <a16:colId xmlns:a16="http://schemas.microsoft.com/office/drawing/2014/main" xmlns="" val="20002"/>
                    </a:ext>
                  </a:extLst>
                </a:gridCol>
                <a:gridCol w="2088232">
                  <a:extLst>
                    <a:ext uri="{9D8B030D-6E8A-4147-A177-3AD203B41FA5}">
                      <a16:colId xmlns:a16="http://schemas.microsoft.com/office/drawing/2014/main" xmlns="" val="20003"/>
                    </a:ext>
                  </a:extLst>
                </a:gridCol>
                <a:gridCol w="1008114">
                  <a:extLst>
                    <a:ext uri="{9D8B030D-6E8A-4147-A177-3AD203B41FA5}">
                      <a16:colId xmlns:a16="http://schemas.microsoft.com/office/drawing/2014/main" xmlns="" val="20004"/>
                    </a:ext>
                  </a:extLst>
                </a:gridCol>
              </a:tblGrid>
              <a:tr h="8264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Criteria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xmlns="" val="10000"/>
                  </a:ext>
                </a:extLst>
              </a:tr>
              <a:tr h="5366239">
                <a:tc>
                  <a:txBody>
                    <a:bodyPr/>
                    <a:lstStyle/>
                    <a:p>
                      <a:r>
                        <a:rPr lang="en-GB" sz="1400" b="1" dirty="0">
                          <a:solidFill>
                            <a:srgbClr val="002060"/>
                          </a:solidFill>
                        </a:rPr>
                        <a:t>Compliance with the Transparency Act. (Contd)</a:t>
                      </a: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Internal Audit Report Published.</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A List of Councillors responsibilities.</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Details of Public Land and Building Assets.</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r>
                        <a:rPr lang="en-GB" sz="1400" b="1" baseline="0" dirty="0">
                          <a:solidFill>
                            <a:srgbClr val="002060"/>
                          </a:solidFill>
                        </a:rPr>
                        <a:t>Minutes &amp; Agendas</a:t>
                      </a: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baseline="0"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p>
                      <a:pPr marL="342900" marR="0" indent="-342900" algn="l" defTabSz="914400" rtl="0" eaLnBrk="1" fontAlgn="auto" latinLnBrk="0" hangingPunct="1">
                        <a:lnSpc>
                          <a:spcPct val="100000"/>
                        </a:lnSpc>
                        <a:spcBef>
                          <a:spcPts val="0"/>
                        </a:spcBef>
                        <a:spcAft>
                          <a:spcPts val="0"/>
                        </a:spcAft>
                        <a:buClrTx/>
                        <a:buSzTx/>
                        <a:buFontTx/>
                        <a:buAutoNum type="arabicParenR"/>
                        <a:tabLst/>
                        <a:defRPr/>
                      </a:pPr>
                      <a:endParaRPr lang="en-GB" sz="1400" b="1" dirty="0">
                        <a:solidFill>
                          <a:srgbClr val="002060"/>
                        </a:solidFill>
                      </a:endParaRPr>
                    </a:p>
                  </a:txBody>
                  <a:tcPr/>
                </a:tc>
                <a:tc>
                  <a:txBody>
                    <a:bodyPr/>
                    <a:lstStyle/>
                    <a:p>
                      <a:pPr algn="ctr"/>
                      <a:r>
                        <a:rPr lang="en-GB" sz="1400" b="1" kern="1200" baseline="0" dirty="0">
                          <a:solidFill>
                            <a:srgbClr val="002060"/>
                          </a:solidFill>
                          <a:latin typeface="+mn-lt"/>
                          <a:ea typeface="+mn-ea"/>
                          <a:cs typeface="+mn-cs"/>
                        </a:rPr>
                        <a:t>Compliant</a:t>
                      </a:r>
                    </a:p>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endParaRPr lang="en-GB" sz="1400" b="1" kern="1200" baseline="0" dirty="0">
                        <a:solidFill>
                          <a:srgbClr val="00206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 Compliant</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Compliant</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baseline="0" dirty="0">
                          <a:solidFill>
                            <a:srgbClr val="002060"/>
                          </a:solidFill>
                          <a:latin typeface="+mn-lt"/>
                          <a:ea typeface="+mn-ea"/>
                          <a:cs typeface="+mn-cs"/>
                        </a:rPr>
                        <a:t>Compliant</a:t>
                      </a:r>
                    </a:p>
                    <a:p>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txBody>
                  <a:tcPr/>
                </a:tc>
                <a:tc>
                  <a:txBody>
                    <a:bodyPr/>
                    <a:lstStyle/>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txBody>
                  <a:tcPr/>
                </a:tc>
                <a:extLst>
                  <a:ext uri="{0D108BD9-81ED-4DB2-BD59-A6C34878D82A}">
                    <a16:rowId xmlns:a16="http://schemas.microsoft.com/office/drawing/2014/main" xmlns="" val="10001"/>
                  </a:ext>
                </a:extLst>
              </a:tr>
            </a:tbl>
          </a:graphicData>
        </a:graphic>
      </p:graphicFrame>
      <p:sp>
        <p:nvSpPr>
          <p:cNvPr id="7" name="TextBox 6"/>
          <p:cNvSpPr txBox="1"/>
          <p:nvPr/>
        </p:nvSpPr>
        <p:spPr>
          <a:xfrm>
            <a:off x="8135888" y="0"/>
            <a:ext cx="1008112" cy="369332"/>
          </a:xfrm>
          <a:prstGeom prst="rect">
            <a:avLst/>
          </a:prstGeom>
          <a:noFill/>
        </p:spPr>
        <p:txBody>
          <a:bodyPr wrap="square" rtlCol="0">
            <a:spAutoFit/>
          </a:bodyPr>
          <a:lstStyle/>
          <a:p>
            <a:r>
              <a:rPr lang="en-GB" dirty="0"/>
              <a:t>Page  12</a:t>
            </a:r>
          </a:p>
        </p:txBody>
      </p:sp>
    </p:spTree>
    <p:extLst>
      <p:ext uri="{BB962C8B-B14F-4D97-AF65-F5344CB8AC3E}">
        <p14:creationId xmlns:p14="http://schemas.microsoft.com/office/powerpoint/2010/main" val="133222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20688"/>
            <a:ext cx="7772400" cy="504056"/>
          </a:xfrm>
        </p:spPr>
        <p:txBody>
          <a:bodyPr>
            <a:normAutofit fontScale="90000"/>
          </a:bodyPr>
          <a:lstStyle/>
          <a:p>
            <a:r>
              <a:rPr lang="en-GB" dirty="0">
                <a:solidFill>
                  <a:srgbClr val="002060"/>
                </a:solidFill>
              </a:rPr>
              <a:t>Internal Auditors Summary Report</a:t>
            </a:r>
          </a:p>
        </p:txBody>
      </p:sp>
      <p:sp>
        <p:nvSpPr>
          <p:cNvPr id="10" name="Subtitle 4"/>
          <p:cNvSpPr>
            <a:spLocks noGrp="1"/>
          </p:cNvSpPr>
          <p:nvPr>
            <p:ph type="subTitle" idx="1"/>
          </p:nvPr>
        </p:nvSpPr>
        <p:spPr>
          <a:xfrm>
            <a:off x="323528" y="1268760"/>
            <a:ext cx="8208912" cy="4824536"/>
          </a:xfrm>
        </p:spPr>
        <p:txBody>
          <a:bodyPr>
            <a:normAutofit fontScale="85000" lnSpcReduction="10000"/>
          </a:bodyPr>
          <a:lstStyle/>
          <a:p>
            <a:pPr algn="l"/>
            <a:endParaRPr lang="en-GB" b="1" dirty="0">
              <a:solidFill>
                <a:srgbClr val="002060"/>
              </a:solidFill>
            </a:endParaRPr>
          </a:p>
          <a:p>
            <a:pPr algn="l"/>
            <a:r>
              <a:rPr lang="en-GB" sz="1900" b="1" dirty="0" smtClean="0">
                <a:solidFill>
                  <a:srgbClr val="002060"/>
                </a:solidFill>
              </a:rPr>
              <a:t>Coleshill Parish </a:t>
            </a:r>
            <a:r>
              <a:rPr lang="en-GB" sz="1900" b="1" dirty="0">
                <a:solidFill>
                  <a:srgbClr val="002060"/>
                </a:solidFill>
              </a:rPr>
              <a:t>Council has an electorate in the region of </a:t>
            </a:r>
            <a:r>
              <a:rPr lang="en-GB" sz="1900" b="1" dirty="0" smtClean="0">
                <a:solidFill>
                  <a:srgbClr val="002060"/>
                </a:solidFill>
              </a:rPr>
              <a:t>462, </a:t>
            </a:r>
            <a:r>
              <a:rPr lang="en-GB" sz="1900" b="1" dirty="0">
                <a:solidFill>
                  <a:srgbClr val="002060"/>
                </a:solidFill>
              </a:rPr>
              <a:t>and the precept for 2016/17 was set at </a:t>
            </a:r>
            <a:r>
              <a:rPr lang="en-GB" sz="1900" b="1" dirty="0" smtClean="0">
                <a:solidFill>
                  <a:srgbClr val="002060"/>
                </a:solidFill>
              </a:rPr>
              <a:t>£8,975. </a:t>
            </a:r>
            <a:endParaRPr lang="en-GB" sz="1900" b="1" dirty="0">
              <a:solidFill>
                <a:srgbClr val="002060"/>
              </a:solidFill>
            </a:endParaRPr>
          </a:p>
          <a:p>
            <a:pPr algn="l"/>
            <a:r>
              <a:rPr lang="en-GB" sz="1900" b="1" dirty="0">
                <a:solidFill>
                  <a:srgbClr val="002060"/>
                </a:solidFill>
              </a:rPr>
              <a:t> </a:t>
            </a:r>
          </a:p>
          <a:p>
            <a:pPr algn="l"/>
            <a:r>
              <a:rPr lang="en-GB" sz="1900" b="1" dirty="0">
                <a:solidFill>
                  <a:srgbClr val="002060"/>
                </a:solidFill>
              </a:rPr>
              <a:t>Overall, the Council has sound arrangements in place to satisfy itself that its systems of internal financial control are both adequate and effective. There are approval and authorisation controls and there is a clear audit and management trail for financial transactions. </a:t>
            </a:r>
          </a:p>
          <a:p>
            <a:pPr algn="l"/>
            <a:endParaRPr lang="en-GB" sz="1900" dirty="0">
              <a:solidFill>
                <a:srgbClr val="002060"/>
              </a:solidFill>
            </a:endParaRPr>
          </a:p>
          <a:p>
            <a:endParaRPr lang="en-GB" sz="2000" dirty="0"/>
          </a:p>
          <a:p>
            <a:r>
              <a:rPr lang="en-GB" sz="2000" dirty="0"/>
              <a:t> </a:t>
            </a:r>
          </a:p>
          <a:p>
            <a:pPr algn="l"/>
            <a:r>
              <a:rPr lang="en-GB" sz="2000" b="1" dirty="0">
                <a:solidFill>
                  <a:srgbClr val="002060"/>
                </a:solidFill>
              </a:rPr>
              <a:t>Phil Hood</a:t>
            </a:r>
          </a:p>
          <a:p>
            <a:pPr algn="l"/>
            <a:r>
              <a:rPr lang="en-GB" sz="2000" b="1" dirty="0">
                <a:solidFill>
                  <a:srgbClr val="002060"/>
                </a:solidFill>
              </a:rPr>
              <a:t>Arrow Accounting</a:t>
            </a:r>
          </a:p>
          <a:p>
            <a:pPr algn="l"/>
            <a:r>
              <a:rPr lang="en-GB" sz="2000" b="1" dirty="0">
                <a:solidFill>
                  <a:srgbClr val="002060"/>
                </a:solidFill>
              </a:rPr>
              <a:t>(Internal Audit)</a:t>
            </a:r>
          </a:p>
          <a:p>
            <a:pPr algn="l"/>
            <a:r>
              <a:rPr lang="en-GB" sz="2000" b="1" dirty="0" smtClean="0">
                <a:solidFill>
                  <a:srgbClr val="002060"/>
                </a:solidFill>
              </a:rPr>
              <a:t>22nd May </a:t>
            </a:r>
            <a:r>
              <a:rPr lang="en-GB" sz="2000" b="1" dirty="0">
                <a:solidFill>
                  <a:srgbClr val="002060"/>
                </a:solidFill>
              </a:rPr>
              <a:t>2017</a:t>
            </a:r>
          </a:p>
          <a:p>
            <a:pPr algn="l"/>
            <a:endParaRPr lang="en-GB" sz="1900" dirty="0">
              <a:solidFill>
                <a:srgbClr val="002060"/>
              </a:solidFill>
            </a:endParaRPr>
          </a:p>
          <a:p>
            <a:pPr algn="l"/>
            <a:r>
              <a:rPr lang="en-GB" dirty="0">
                <a:solidFill>
                  <a:srgbClr val="002060"/>
                </a:solidFill>
              </a:rPr>
              <a:t> </a:t>
            </a:r>
          </a:p>
          <a:p>
            <a:pPr marL="514350" indent="-514350">
              <a:buAutoNum type="arabicPeriod"/>
            </a:pPr>
            <a:endParaRPr lang="en-GB" dirty="0"/>
          </a:p>
        </p:txBody>
      </p:sp>
      <p:pic>
        <p:nvPicPr>
          <p:cNvPr id="5" name="Picture 4" descr="Banner - Audit Reports.jpg"/>
          <p:cNvPicPr>
            <a:picLocks noChangeAspect="1"/>
          </p:cNvPicPr>
          <p:nvPr/>
        </p:nvPicPr>
        <p:blipFill>
          <a:blip r:embed="rId3" cstate="print"/>
          <a:stretch>
            <a:fillRect/>
          </a:stretch>
        </p:blipFill>
        <p:spPr>
          <a:xfrm>
            <a:off x="0" y="6315075"/>
            <a:ext cx="9144000" cy="542925"/>
          </a:xfrm>
          <a:prstGeom prst="rect">
            <a:avLst/>
          </a:prstGeom>
        </p:spPr>
      </p:pic>
      <p:sp>
        <p:nvSpPr>
          <p:cNvPr id="6" name="TextBox 5"/>
          <p:cNvSpPr txBox="1"/>
          <p:nvPr/>
        </p:nvSpPr>
        <p:spPr>
          <a:xfrm>
            <a:off x="8135888" y="0"/>
            <a:ext cx="1008112" cy="369332"/>
          </a:xfrm>
          <a:prstGeom prst="rect">
            <a:avLst/>
          </a:prstGeom>
          <a:noFill/>
        </p:spPr>
        <p:txBody>
          <a:bodyPr wrap="square" rtlCol="0">
            <a:spAutoFit/>
          </a:bodyPr>
          <a:lstStyle/>
          <a:p>
            <a:r>
              <a:rPr lang="en-GB" dirty="0"/>
              <a:t>Page  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19672" y="404664"/>
            <a:ext cx="4896544" cy="792088"/>
          </a:xfrm>
        </p:spPr>
        <p:txBody>
          <a:bodyPr>
            <a:normAutofit/>
          </a:bodyPr>
          <a:lstStyle/>
          <a:p>
            <a:r>
              <a:rPr lang="en-GB" sz="2800" dirty="0">
                <a:solidFill>
                  <a:srgbClr val="002060"/>
                </a:solidFill>
              </a:rPr>
              <a:t>Report Index</a:t>
            </a:r>
          </a:p>
        </p:txBody>
      </p:sp>
      <p:sp>
        <p:nvSpPr>
          <p:cNvPr id="5" name="Subtitle 4"/>
          <p:cNvSpPr>
            <a:spLocks noGrp="1"/>
          </p:cNvSpPr>
          <p:nvPr>
            <p:ph type="subTitle" idx="1"/>
          </p:nvPr>
        </p:nvSpPr>
        <p:spPr>
          <a:xfrm>
            <a:off x="323528" y="1052736"/>
            <a:ext cx="8496944" cy="2232248"/>
          </a:xfrm>
        </p:spPr>
        <p:txBody>
          <a:bodyPr>
            <a:normAutofit/>
          </a:bodyPr>
          <a:lstStyle/>
          <a:p>
            <a:pPr marL="514350" indent="-514350" algn="l">
              <a:lnSpc>
                <a:spcPct val="110000"/>
              </a:lnSpc>
              <a:buFont typeface="+mj-lt"/>
              <a:buAutoNum type="arabicPeriod"/>
            </a:pPr>
            <a:r>
              <a:rPr lang="en-GB" sz="2400" b="1" dirty="0">
                <a:solidFill>
                  <a:srgbClr val="002060"/>
                </a:solidFill>
              </a:rPr>
              <a:t>Introduction</a:t>
            </a:r>
          </a:p>
          <a:p>
            <a:pPr marL="514350" indent="-514350" algn="l">
              <a:lnSpc>
                <a:spcPct val="110000"/>
              </a:lnSpc>
              <a:buFont typeface="+mj-lt"/>
              <a:buAutoNum type="arabicPeriod"/>
            </a:pPr>
            <a:r>
              <a:rPr lang="en-GB" sz="2400" b="1" dirty="0">
                <a:solidFill>
                  <a:srgbClr val="002060"/>
                </a:solidFill>
              </a:rPr>
              <a:t>Scope of the Internal Audit. </a:t>
            </a:r>
          </a:p>
          <a:p>
            <a:pPr marL="514350" indent="-514350" algn="l">
              <a:lnSpc>
                <a:spcPct val="110000"/>
              </a:lnSpc>
              <a:buFont typeface="+mj-lt"/>
              <a:buAutoNum type="arabicPeriod"/>
            </a:pPr>
            <a:r>
              <a:rPr lang="en-GB" sz="2400" b="1" dirty="0">
                <a:solidFill>
                  <a:srgbClr val="002060"/>
                </a:solidFill>
              </a:rPr>
              <a:t>Findings, recommendations and action plan.</a:t>
            </a:r>
          </a:p>
          <a:p>
            <a:pPr marL="514350" indent="-514350" algn="l">
              <a:lnSpc>
                <a:spcPct val="110000"/>
              </a:lnSpc>
              <a:buFont typeface="+mj-lt"/>
              <a:buAutoNum type="arabicPeriod"/>
            </a:pPr>
            <a:r>
              <a:rPr lang="en-GB" sz="2400" b="1" dirty="0">
                <a:solidFill>
                  <a:srgbClr val="002060"/>
                </a:solidFill>
              </a:rPr>
              <a:t>Internal Auditors summary report.</a:t>
            </a:r>
          </a:p>
          <a:p>
            <a:pPr marL="514350" indent="-514350" algn="l">
              <a:lnSpc>
                <a:spcPct val="110000"/>
              </a:lnSpc>
              <a:buFont typeface="+mj-lt"/>
              <a:buAutoNum type="arabicPeriod"/>
            </a:pPr>
            <a:endParaRPr lang="en-GB" sz="6400" b="1" dirty="0">
              <a:solidFill>
                <a:srgbClr val="002060"/>
              </a:solidFill>
            </a:endParaRPr>
          </a:p>
          <a:p>
            <a:pPr marL="514350" indent="-514350" algn="l">
              <a:lnSpc>
                <a:spcPct val="110000"/>
              </a:lnSpc>
              <a:buFont typeface="+mj-lt"/>
              <a:buAutoNum type="arabicPeriod"/>
            </a:pPr>
            <a:endParaRPr lang="en-GB" sz="2000" b="1" dirty="0">
              <a:solidFill>
                <a:srgbClr val="002060"/>
              </a:solidFill>
            </a:endParaRPr>
          </a:p>
          <a:p>
            <a:pPr marL="514350" indent="-514350" algn="l">
              <a:lnSpc>
                <a:spcPct val="110000"/>
              </a:lnSpc>
              <a:buFont typeface="+mj-lt"/>
              <a:buAutoNum type="arabicPeriod"/>
            </a:pPr>
            <a:endParaRPr lang="en-GB" dirty="0"/>
          </a:p>
        </p:txBody>
      </p:sp>
      <p:pic>
        <p:nvPicPr>
          <p:cNvPr id="7" name="Picture 6" descr="Banner - Audit Reports.jpg"/>
          <p:cNvPicPr>
            <a:picLocks noChangeAspect="1"/>
          </p:cNvPicPr>
          <p:nvPr/>
        </p:nvPicPr>
        <p:blipFill>
          <a:blip r:embed="rId2" cstate="print"/>
          <a:stretch>
            <a:fillRect/>
          </a:stretch>
        </p:blipFill>
        <p:spPr>
          <a:xfrm>
            <a:off x="0" y="6315075"/>
            <a:ext cx="9144000" cy="542925"/>
          </a:xfrm>
          <a:prstGeom prst="rect">
            <a:avLst/>
          </a:prstGeom>
        </p:spPr>
      </p:pic>
      <p:sp>
        <p:nvSpPr>
          <p:cNvPr id="6" name="TextBox 5"/>
          <p:cNvSpPr txBox="1"/>
          <p:nvPr/>
        </p:nvSpPr>
        <p:spPr>
          <a:xfrm>
            <a:off x="8135888" y="0"/>
            <a:ext cx="1008112" cy="369332"/>
          </a:xfrm>
          <a:prstGeom prst="rect">
            <a:avLst/>
          </a:prstGeom>
          <a:noFill/>
        </p:spPr>
        <p:txBody>
          <a:bodyPr wrap="square" rtlCol="0">
            <a:spAutoFit/>
          </a:bodyPr>
          <a:lstStyle/>
          <a:p>
            <a:r>
              <a:rPr lang="en-GB" dirty="0"/>
              <a:t>Page  2</a:t>
            </a:r>
          </a:p>
        </p:txBody>
      </p:sp>
      <p:sp>
        <p:nvSpPr>
          <p:cNvPr id="8" name="Subtitle 4"/>
          <p:cNvSpPr txBox="1">
            <a:spLocks/>
          </p:cNvSpPr>
          <p:nvPr/>
        </p:nvSpPr>
        <p:spPr>
          <a:xfrm>
            <a:off x="539552" y="4005064"/>
            <a:ext cx="7920880" cy="216024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900" b="1" i="0" u="none" strike="noStrike" kern="1200" cap="none" spc="0" normalizeH="0" baseline="0" noProof="0" dirty="0">
                <a:ln>
                  <a:noFill/>
                </a:ln>
                <a:solidFill>
                  <a:srgbClr val="002060"/>
                </a:solidFill>
                <a:effectLst/>
                <a:uLnTx/>
                <a:uFillTx/>
                <a:latin typeface="+mn-lt"/>
                <a:ea typeface="+mn-ea"/>
                <a:cs typeface="+mn-cs"/>
              </a:rPr>
              <a:t>An internal audit review of </a:t>
            </a:r>
            <a:r>
              <a:rPr kumimoji="0" lang="en-GB" sz="1900" b="1" i="0" u="none" strike="noStrike" kern="1200" cap="none" spc="0" normalizeH="0" baseline="0" noProof="0" dirty="0" smtClean="0">
                <a:ln>
                  <a:noFill/>
                </a:ln>
                <a:solidFill>
                  <a:srgbClr val="002060"/>
                </a:solidFill>
                <a:effectLst/>
                <a:uLnTx/>
                <a:uFillTx/>
                <a:latin typeface="+mn-lt"/>
                <a:ea typeface="+mn-ea"/>
                <a:cs typeface="+mn-cs"/>
              </a:rPr>
              <a:t>Coleshill </a:t>
            </a:r>
            <a:r>
              <a:rPr kumimoji="0" lang="en-GB" sz="1900" b="1" i="0" u="none" strike="noStrike" kern="1200" cap="none" spc="0" normalizeH="0" baseline="0" noProof="0" dirty="0">
                <a:ln>
                  <a:noFill/>
                </a:ln>
                <a:solidFill>
                  <a:srgbClr val="002060"/>
                </a:solidFill>
                <a:effectLst/>
                <a:uLnTx/>
                <a:uFillTx/>
                <a:latin typeface="+mn-lt"/>
                <a:ea typeface="+mn-ea"/>
                <a:cs typeface="+mn-cs"/>
              </a:rPr>
              <a:t>Parish Council’s Financial controls for 2016/17 has been undertaken by Arrow Accounting. The work covered was a key control review of the systems in place for ensuring an adequate level of Governance and Financial control. Previous recommendations were followed-up.</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a:ln>
                <a:noFill/>
              </a:ln>
              <a:solidFill>
                <a:srgbClr val="002060"/>
              </a:solidFill>
              <a:effectLst/>
              <a:uLnTx/>
              <a:uFillTx/>
              <a:latin typeface="+mn-lt"/>
              <a:ea typeface="+mn-ea"/>
              <a:cs typeface="+mn-cs"/>
            </a:endParaRPr>
          </a:p>
        </p:txBody>
      </p:sp>
      <p:sp>
        <p:nvSpPr>
          <p:cNvPr id="10" name="Title 3"/>
          <p:cNvSpPr txBox="1">
            <a:spLocks/>
          </p:cNvSpPr>
          <p:nvPr/>
        </p:nvSpPr>
        <p:spPr>
          <a:xfrm>
            <a:off x="3059832" y="3573016"/>
            <a:ext cx="216024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mj-lt"/>
                <a:ea typeface="+mj-ea"/>
                <a:cs typeface="+mj-cs"/>
              </a:rPr>
              <a:t>Introduction</a:t>
            </a:r>
            <a:r>
              <a:rPr kumimoji="0" lang="en-GB" sz="2400" b="1" i="0" u="none" strike="noStrike" kern="1200" cap="none" spc="0" normalizeH="0" baseline="0" noProof="0" dirty="0">
                <a:ln>
                  <a:noFill/>
                </a:ln>
                <a:solidFill>
                  <a:schemeClr val="accent2"/>
                </a:solidFill>
                <a:effectLst/>
                <a:uLnTx/>
                <a:uFillTx/>
                <a:latin typeface="+mj-lt"/>
                <a:ea typeface="+mj-ea"/>
                <a:cs typeface="+mj-cs"/>
              </a:rPr>
              <a:t/>
            </a:r>
            <a:br>
              <a:rPr kumimoji="0" lang="en-GB" sz="2400" b="1" i="0" u="none" strike="noStrike" kern="1200" cap="none" spc="0" normalizeH="0" baseline="0" noProof="0" dirty="0">
                <a:ln>
                  <a:noFill/>
                </a:ln>
                <a:solidFill>
                  <a:schemeClr val="accent2"/>
                </a:solidFill>
                <a:effectLst/>
                <a:uLnTx/>
                <a:uFillTx/>
                <a:latin typeface="+mj-lt"/>
                <a:ea typeface="+mj-ea"/>
                <a:cs typeface="+mj-cs"/>
              </a:rPr>
            </a:br>
            <a:endParaRPr kumimoji="0" lang="en-GB" sz="2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8640"/>
            <a:ext cx="7772400" cy="432048"/>
          </a:xfrm>
        </p:spPr>
        <p:txBody>
          <a:bodyPr>
            <a:normAutofit fontScale="90000"/>
          </a:bodyPr>
          <a:lstStyle/>
          <a:p>
            <a:r>
              <a:rPr lang="en-GB" sz="2800" dirty="0">
                <a:solidFill>
                  <a:srgbClr val="002060"/>
                </a:solidFill>
              </a:rPr>
              <a:t>Scope of the Internal Audit</a:t>
            </a:r>
          </a:p>
        </p:txBody>
      </p:sp>
      <p:sp>
        <p:nvSpPr>
          <p:cNvPr id="5" name="Subtitle 4"/>
          <p:cNvSpPr>
            <a:spLocks noGrp="1"/>
          </p:cNvSpPr>
          <p:nvPr>
            <p:ph type="subTitle" idx="1"/>
          </p:nvPr>
        </p:nvSpPr>
        <p:spPr>
          <a:xfrm>
            <a:off x="395536" y="764704"/>
            <a:ext cx="8208912" cy="5544616"/>
          </a:xfrm>
        </p:spPr>
        <p:txBody>
          <a:bodyPr>
            <a:normAutofit fontScale="32500" lnSpcReduction="20000"/>
          </a:bodyPr>
          <a:lstStyle/>
          <a:p>
            <a:pPr algn="l"/>
            <a:endParaRPr lang="en-GB" b="1" dirty="0">
              <a:solidFill>
                <a:srgbClr val="002060"/>
              </a:solidFill>
            </a:endParaRPr>
          </a:p>
          <a:p>
            <a:pPr algn="l"/>
            <a:r>
              <a:rPr lang="en-GB" sz="4900" b="1" dirty="0">
                <a:solidFill>
                  <a:srgbClr val="002060"/>
                </a:solidFill>
              </a:rPr>
              <a:t>The review included the following:-  </a:t>
            </a:r>
          </a:p>
          <a:p>
            <a:pPr algn="l"/>
            <a:endParaRPr lang="en-GB" sz="4900" b="1" dirty="0">
              <a:solidFill>
                <a:srgbClr val="002060"/>
              </a:solidFill>
            </a:endParaRPr>
          </a:p>
          <a:p>
            <a:pPr algn="l"/>
            <a:r>
              <a:rPr lang="en-GB" sz="4900" b="1" dirty="0">
                <a:solidFill>
                  <a:srgbClr val="002060"/>
                </a:solidFill>
              </a:rPr>
              <a:t>o Bookkeeping Arrangements. 					</a:t>
            </a:r>
          </a:p>
          <a:p>
            <a:pPr algn="l"/>
            <a:r>
              <a:rPr lang="en-GB" sz="4900" b="1" dirty="0">
                <a:solidFill>
                  <a:srgbClr val="002060"/>
                </a:solidFill>
              </a:rPr>
              <a:t>o Payments in relation to Financial Regulations. 			</a:t>
            </a:r>
          </a:p>
          <a:p>
            <a:pPr algn="l"/>
            <a:r>
              <a:rPr lang="en-GB" sz="4900" b="1" dirty="0">
                <a:solidFill>
                  <a:srgbClr val="002060"/>
                </a:solidFill>
              </a:rPr>
              <a:t>o Review of Internal Controls.					</a:t>
            </a:r>
          </a:p>
          <a:p>
            <a:pPr algn="l"/>
            <a:r>
              <a:rPr lang="en-GB" sz="4900" b="1" dirty="0">
                <a:solidFill>
                  <a:srgbClr val="002060"/>
                </a:solidFill>
              </a:rPr>
              <a:t>o Budgetary Controls. 					</a:t>
            </a:r>
          </a:p>
          <a:p>
            <a:pPr algn="l"/>
            <a:r>
              <a:rPr lang="en-GB" sz="4900" b="1" dirty="0">
                <a:solidFill>
                  <a:srgbClr val="002060"/>
                </a:solidFill>
              </a:rPr>
              <a:t>o Expected Income fully received and properly recorded. 		</a:t>
            </a:r>
          </a:p>
          <a:p>
            <a:pPr algn="l"/>
            <a:r>
              <a:rPr lang="en-GB" sz="4900" b="1" dirty="0">
                <a:solidFill>
                  <a:srgbClr val="002060"/>
                </a:solidFill>
              </a:rPr>
              <a:t>o Petty Cash levels and payments supported and approved.		</a:t>
            </a:r>
          </a:p>
          <a:p>
            <a:pPr algn="l"/>
            <a:r>
              <a:rPr lang="en-GB" sz="4900" b="1" dirty="0">
                <a:solidFill>
                  <a:srgbClr val="002060"/>
                </a:solidFill>
              </a:rPr>
              <a:t>o Payroll Controls, salaries &amp; fees.				</a:t>
            </a:r>
          </a:p>
          <a:p>
            <a:pPr algn="l"/>
            <a:r>
              <a:rPr lang="en-GB" sz="4900" b="1" dirty="0">
                <a:solidFill>
                  <a:srgbClr val="002060"/>
                </a:solidFill>
              </a:rPr>
              <a:t>o Asset Controls. 						</a:t>
            </a:r>
          </a:p>
          <a:p>
            <a:pPr algn="l"/>
            <a:r>
              <a:rPr lang="en-GB" sz="4900" b="1" dirty="0">
                <a:solidFill>
                  <a:srgbClr val="002060"/>
                </a:solidFill>
              </a:rPr>
              <a:t>o Bank Reconciliations.					</a:t>
            </a:r>
          </a:p>
          <a:p>
            <a:pPr algn="l"/>
            <a:r>
              <a:rPr lang="en-GB" sz="4900" b="1" dirty="0">
                <a:solidFill>
                  <a:srgbClr val="002060"/>
                </a:solidFill>
              </a:rPr>
              <a:t>o Accounting Statements.						</a:t>
            </a:r>
          </a:p>
          <a:p>
            <a:pPr algn="l"/>
            <a:r>
              <a:rPr lang="en-GB" sz="4900" b="1" dirty="0">
                <a:solidFill>
                  <a:srgbClr val="002060"/>
                </a:solidFill>
              </a:rPr>
              <a:t>o Trust Funds (If applicable).  				</a:t>
            </a:r>
          </a:p>
          <a:p>
            <a:pPr algn="l"/>
            <a:r>
              <a:rPr lang="en-GB" sz="4900" b="1" dirty="0">
                <a:solidFill>
                  <a:srgbClr val="002060"/>
                </a:solidFill>
              </a:rPr>
              <a:t>o Review and completeness of audit action plans.			</a:t>
            </a:r>
          </a:p>
          <a:p>
            <a:pPr algn="l"/>
            <a:r>
              <a:rPr lang="en-GB" sz="4900" b="1" dirty="0">
                <a:solidFill>
                  <a:srgbClr val="002060"/>
                </a:solidFill>
              </a:rPr>
              <a:t>o Review of External Audit recommendations made in the previous year.</a:t>
            </a:r>
          </a:p>
          <a:p>
            <a:pPr algn="l"/>
            <a:r>
              <a:rPr lang="en-GB" sz="4900" b="1" dirty="0">
                <a:solidFill>
                  <a:srgbClr val="002060"/>
                </a:solidFill>
              </a:rPr>
              <a:t>o Review of Section 1 of the Annual Return and the Financial Statements. 	</a:t>
            </a:r>
          </a:p>
          <a:p>
            <a:pPr algn="l"/>
            <a:r>
              <a:rPr lang="en-GB" sz="4900" b="1" dirty="0">
                <a:solidFill>
                  <a:srgbClr val="002060"/>
                </a:solidFill>
              </a:rPr>
              <a:t>o Compliance with the Transparency Act.</a:t>
            </a:r>
          </a:p>
          <a:p>
            <a:pPr algn="l"/>
            <a:r>
              <a:rPr lang="en-GB" sz="4900" b="1" dirty="0">
                <a:solidFill>
                  <a:srgbClr val="002060"/>
                </a:solidFill>
              </a:rPr>
              <a:t>o Auditors Summary.						</a:t>
            </a:r>
          </a:p>
          <a:p>
            <a:pPr marL="514350" indent="-514350">
              <a:buAutoNum type="arabicPeriod"/>
            </a:pPr>
            <a:endParaRPr lang="en-GB" sz="5600" b="1" dirty="0"/>
          </a:p>
        </p:txBody>
      </p:sp>
      <p:pic>
        <p:nvPicPr>
          <p:cNvPr id="7" name="Picture 6" descr="Banner - Audit Reports.jpg"/>
          <p:cNvPicPr>
            <a:picLocks noChangeAspect="1"/>
          </p:cNvPicPr>
          <p:nvPr/>
        </p:nvPicPr>
        <p:blipFill>
          <a:blip r:embed="rId2" cstate="print"/>
          <a:stretch>
            <a:fillRect/>
          </a:stretch>
        </p:blipFill>
        <p:spPr>
          <a:xfrm>
            <a:off x="0" y="6315075"/>
            <a:ext cx="9144000" cy="542925"/>
          </a:xfrm>
          <a:prstGeom prst="rect">
            <a:avLst/>
          </a:prstGeom>
        </p:spPr>
      </p:pic>
      <p:sp>
        <p:nvSpPr>
          <p:cNvPr id="6" name="TextBox 5"/>
          <p:cNvSpPr txBox="1"/>
          <p:nvPr/>
        </p:nvSpPr>
        <p:spPr>
          <a:xfrm>
            <a:off x="8135888" y="0"/>
            <a:ext cx="1008112" cy="369332"/>
          </a:xfrm>
          <a:prstGeom prst="rect">
            <a:avLst/>
          </a:prstGeom>
          <a:noFill/>
        </p:spPr>
        <p:txBody>
          <a:bodyPr wrap="square" rtlCol="0">
            <a:spAutoFit/>
          </a:bodyPr>
          <a:lstStyle/>
          <a:p>
            <a:r>
              <a:rPr lang="en-GB" dirty="0"/>
              <a:t>Page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0"/>
            <a:ext cx="7772400" cy="836712"/>
          </a:xfrm>
        </p:spPr>
        <p:txBody>
          <a:bodyPr>
            <a:noAutofit/>
          </a:bodyPr>
          <a:lstStyle/>
          <a:p>
            <a:r>
              <a:rPr lang="en-GB" sz="2800" dirty="0">
                <a:solidFill>
                  <a:schemeClr val="accent2"/>
                </a:solidFill>
              </a:rPr>
              <a:t>Findings, recommendations and action plan</a:t>
            </a:r>
            <a:br>
              <a:rPr lang="en-GB" sz="2800" dirty="0">
                <a:solidFill>
                  <a:schemeClr val="accent2"/>
                </a:solidFill>
              </a:rPr>
            </a:br>
            <a:endParaRPr lang="en-GB" sz="2800" dirty="0"/>
          </a:p>
        </p:txBody>
      </p:sp>
      <p:graphicFrame>
        <p:nvGraphicFramePr>
          <p:cNvPr id="6" name="Table 5"/>
          <p:cNvGraphicFramePr>
            <a:graphicFrameLocks noGrp="1"/>
          </p:cNvGraphicFramePr>
          <p:nvPr>
            <p:extLst>
              <p:ext uri="{D42A27DB-BD31-4B8C-83A1-F6EECF244321}">
                <p14:modId xmlns:p14="http://schemas.microsoft.com/office/powerpoint/2010/main" val="1212387488"/>
              </p:ext>
            </p:extLst>
          </p:nvPr>
        </p:nvGraphicFramePr>
        <p:xfrm>
          <a:off x="107504" y="369331"/>
          <a:ext cx="8928991" cy="6469493"/>
        </p:xfrm>
        <a:graphic>
          <a:graphicData uri="http://schemas.openxmlformats.org/drawingml/2006/table">
            <a:tbl>
              <a:tblPr firstRow="1" bandRow="1">
                <a:tableStyleId>{5C22544A-7EE6-4342-B048-85BDC9FD1C3A}</a:tableStyleId>
              </a:tblPr>
              <a:tblGrid>
                <a:gridCol w="1798654">
                  <a:extLst>
                    <a:ext uri="{9D8B030D-6E8A-4147-A177-3AD203B41FA5}">
                      <a16:colId xmlns:a16="http://schemas.microsoft.com/office/drawing/2014/main" xmlns="" val="20000"/>
                    </a:ext>
                  </a:extLst>
                </a:gridCol>
                <a:gridCol w="973043">
                  <a:extLst>
                    <a:ext uri="{9D8B030D-6E8A-4147-A177-3AD203B41FA5}">
                      <a16:colId xmlns:a16="http://schemas.microsoft.com/office/drawing/2014/main" xmlns="" val="20001"/>
                    </a:ext>
                  </a:extLst>
                </a:gridCol>
                <a:gridCol w="2717436">
                  <a:extLst>
                    <a:ext uri="{9D8B030D-6E8A-4147-A177-3AD203B41FA5}">
                      <a16:colId xmlns:a16="http://schemas.microsoft.com/office/drawing/2014/main" xmlns="" val="20002"/>
                    </a:ext>
                  </a:extLst>
                </a:gridCol>
                <a:gridCol w="2122466">
                  <a:extLst>
                    <a:ext uri="{9D8B030D-6E8A-4147-A177-3AD203B41FA5}">
                      <a16:colId xmlns:a16="http://schemas.microsoft.com/office/drawing/2014/main" xmlns="" val="20003"/>
                    </a:ext>
                  </a:extLst>
                </a:gridCol>
                <a:gridCol w="1317392">
                  <a:extLst>
                    <a:ext uri="{9D8B030D-6E8A-4147-A177-3AD203B41FA5}">
                      <a16:colId xmlns:a16="http://schemas.microsoft.com/office/drawing/2014/main" xmlns="" val="20004"/>
                    </a:ext>
                  </a:extLst>
                </a:gridCol>
              </a:tblGrid>
              <a:tr h="878746">
                <a:tc>
                  <a:txBody>
                    <a:bodyPr/>
                    <a:lstStyle/>
                    <a:p>
                      <a:pPr algn="ctr"/>
                      <a:r>
                        <a:rPr lang="en-GB" dirty="0"/>
                        <a:t>Process</a:t>
                      </a:r>
                    </a:p>
                  </a:txBody>
                  <a:tcPr/>
                </a:tc>
                <a:tc>
                  <a:txBody>
                    <a:bodyPr/>
                    <a:lstStyle/>
                    <a:p>
                      <a:pPr algn="ctr"/>
                      <a:r>
                        <a:rPr lang="en-GB" dirty="0"/>
                        <a:t>Annual Return</a:t>
                      </a:r>
                      <a:r>
                        <a:rPr lang="en-GB" baseline="0" dirty="0"/>
                        <a:t> Section</a:t>
                      </a:r>
                      <a:endParaRPr lang="en-GB" dirty="0"/>
                    </a:p>
                  </a:txBody>
                  <a:tcPr/>
                </a:tc>
                <a:tc>
                  <a:txBody>
                    <a:bodyPr/>
                    <a:lstStyle/>
                    <a:p>
                      <a:pPr algn="ctr"/>
                      <a:r>
                        <a:rPr lang="en-GB" dirty="0"/>
                        <a:t>Findings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algn="ctr"/>
                      <a:r>
                        <a:rPr lang="en-GB" dirty="0"/>
                        <a:t>Action Planned</a:t>
                      </a:r>
                    </a:p>
                  </a:txBody>
                  <a:tcPr/>
                </a:tc>
                <a:extLst>
                  <a:ext uri="{0D108BD9-81ED-4DB2-BD59-A6C34878D82A}">
                    <a16:rowId xmlns:a16="http://schemas.microsoft.com/office/drawing/2014/main" xmlns="" val="10000"/>
                  </a:ext>
                </a:extLst>
              </a:tr>
              <a:tr h="1523159">
                <a:tc>
                  <a:txBody>
                    <a:bodyPr/>
                    <a:lstStyle/>
                    <a:p>
                      <a:r>
                        <a:rPr lang="en-GB" sz="1400" b="1" dirty="0">
                          <a:solidFill>
                            <a:srgbClr val="002060"/>
                          </a:solidFill>
                        </a:rPr>
                        <a:t>Bookkeeping Arrangements</a:t>
                      </a:r>
                    </a:p>
                    <a:p>
                      <a:endParaRPr lang="en-GB" sz="1400" b="1" dirty="0">
                        <a:solidFill>
                          <a:srgbClr val="002060"/>
                        </a:solidFill>
                      </a:endParaRPr>
                    </a:p>
                  </a:txBody>
                  <a:tcPr/>
                </a:tc>
                <a:tc>
                  <a:txBody>
                    <a:bodyPr/>
                    <a:lstStyle/>
                    <a:p>
                      <a:pPr marL="342900" indent="-342900" algn="ctr">
                        <a:buFontTx/>
                        <a:buNone/>
                      </a:pPr>
                      <a:r>
                        <a:rPr lang="en-GB" sz="1400" b="1" dirty="0">
                          <a:solidFill>
                            <a:srgbClr val="002060"/>
                          </a:solidFill>
                        </a:rPr>
                        <a: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rgbClr val="002060"/>
                          </a:solidFill>
                          <a:latin typeface="+mn-lt"/>
                          <a:ea typeface="+mn-ea"/>
                          <a:cs typeface="+mn-cs"/>
                        </a:rPr>
                        <a:t>Appropriate books of account have been  properly</a:t>
                      </a:r>
                      <a:r>
                        <a:rPr lang="en-GB" sz="1400" b="1" kern="1200" baseline="0" dirty="0">
                          <a:solidFill>
                            <a:srgbClr val="002060"/>
                          </a:solidFill>
                          <a:latin typeface="+mn-lt"/>
                          <a:ea typeface="+mn-ea"/>
                          <a:cs typeface="+mn-cs"/>
                        </a:rPr>
                        <a:t> kept throughout the year. </a:t>
                      </a:r>
                      <a:r>
                        <a:rPr lang="en-GB" sz="1400" b="1" kern="1200" dirty="0">
                          <a:solidFill>
                            <a:srgbClr val="002060"/>
                          </a:solidFill>
                          <a:latin typeface="+mn-lt"/>
                          <a:ea typeface="+mn-ea"/>
                          <a:cs typeface="+mn-cs"/>
                        </a:rPr>
                        <a:t>Well maintained with sound audit trails.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a:solidFill>
                          <a:srgbClr val="00206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xmlns="" val="10001"/>
                  </a:ext>
                </a:extLst>
              </a:tr>
              <a:tr h="2138281">
                <a:tc>
                  <a:txBody>
                    <a:bodyPr/>
                    <a:lstStyle/>
                    <a:p>
                      <a:r>
                        <a:rPr lang="en-GB" sz="1400" b="1" dirty="0">
                          <a:solidFill>
                            <a:srgbClr val="002060"/>
                          </a:solidFill>
                        </a:rPr>
                        <a:t>Councils Financial Regulations  have been met in regard to expenditure. </a:t>
                      </a:r>
                      <a:endParaRPr lang="en-GB" sz="1400" dirty="0"/>
                    </a:p>
                  </a:txBody>
                  <a:tcPr/>
                </a:tc>
                <a:tc>
                  <a:txBody>
                    <a:bodyPr/>
                    <a:lstStyle/>
                    <a:p>
                      <a:pPr algn="ctr"/>
                      <a:r>
                        <a:rPr lang="en-GB" sz="1400" b="1" dirty="0">
                          <a:solidFill>
                            <a:srgbClr val="002060"/>
                          </a:solidFill>
                        </a:rPr>
                        <a:t>B</a:t>
                      </a:r>
                    </a:p>
                  </a:txBody>
                  <a:tcPr/>
                </a:tc>
                <a:tc>
                  <a:txBody>
                    <a:bodyPr/>
                    <a:lstStyle/>
                    <a:p>
                      <a:r>
                        <a:rPr lang="en-GB" sz="1400" b="1" dirty="0">
                          <a:solidFill>
                            <a:srgbClr val="002060"/>
                          </a:solidFill>
                        </a:rPr>
                        <a:t>The Councils Financial Regulations have been met </a:t>
                      </a:r>
                      <a:r>
                        <a:rPr lang="en-GB" sz="1400" b="1" baseline="0" dirty="0">
                          <a:solidFill>
                            <a:srgbClr val="002060"/>
                          </a:solidFill>
                        </a:rPr>
                        <a:t>in that appropriate authorisations have been given for each level of expenditure</a:t>
                      </a:r>
                      <a:r>
                        <a:rPr lang="en-GB" sz="1400" b="1" dirty="0">
                          <a:solidFill>
                            <a:srgbClr val="002060"/>
                          </a:solidFill>
                        </a:rPr>
                        <a:t>. </a:t>
                      </a:r>
                    </a:p>
                    <a:p>
                      <a:endParaRPr lang="en-GB" sz="1400" b="1" dirty="0">
                        <a:solidFill>
                          <a:srgbClr val="002060"/>
                        </a:solidFill>
                      </a:endParaRPr>
                    </a:p>
                    <a:p>
                      <a:r>
                        <a:rPr lang="en-GB" sz="1400" b="1" dirty="0">
                          <a:solidFill>
                            <a:srgbClr val="002060"/>
                          </a:solidFill>
                        </a:rPr>
                        <a:t>Payments were supported by Invoices, expenditure</a:t>
                      </a:r>
                      <a:r>
                        <a:rPr lang="en-GB" sz="1400" b="1" baseline="0" dirty="0">
                          <a:solidFill>
                            <a:srgbClr val="002060"/>
                          </a:solidFill>
                        </a:rPr>
                        <a:t> was approved and VAT was appropriately accounted for.</a:t>
                      </a:r>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txBody>
                  <a:tcPr/>
                </a:tc>
                <a:tc>
                  <a:txBody>
                    <a:bodyPr/>
                    <a:lstStyle/>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txBody>
                  <a:tcPr/>
                </a:tc>
                <a:extLst>
                  <a:ext uri="{0D108BD9-81ED-4DB2-BD59-A6C34878D82A}">
                    <a16:rowId xmlns:a16="http://schemas.microsoft.com/office/drawing/2014/main" xmlns="" val="10002"/>
                  </a:ext>
                </a:extLst>
              </a:tr>
              <a:tr h="18318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Review</a:t>
                      </a:r>
                      <a:r>
                        <a:rPr lang="en-GB" sz="1400" b="1" baseline="0" dirty="0">
                          <a:solidFill>
                            <a:srgbClr val="002060"/>
                          </a:solidFill>
                        </a:rPr>
                        <a:t> of Internal Controls.</a:t>
                      </a:r>
                    </a:p>
                    <a:p>
                      <a:endParaRPr lang="en-GB"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C</a:t>
                      </a:r>
                    </a:p>
                    <a:p>
                      <a:pPr algn="ctr"/>
                      <a:endParaRPr lang="en-GB" sz="14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The</a:t>
                      </a:r>
                      <a:r>
                        <a:rPr lang="en-GB" sz="1400" b="1" baseline="0" dirty="0">
                          <a:solidFill>
                            <a:srgbClr val="002060"/>
                          </a:solidFill>
                        </a:rPr>
                        <a:t> Council has assessed the significant risks to achieving its objectives and reviewed the adequacy  of arrangements to manage these. </a:t>
                      </a:r>
                    </a:p>
                    <a:p>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xmlns="" val="10003"/>
                  </a:ext>
                </a:extLst>
              </a:tr>
            </a:tbl>
          </a:graphicData>
        </a:graphic>
      </p:graphicFrame>
      <p:sp>
        <p:nvSpPr>
          <p:cNvPr id="5" name="TextBox 4"/>
          <p:cNvSpPr txBox="1"/>
          <p:nvPr/>
        </p:nvSpPr>
        <p:spPr>
          <a:xfrm>
            <a:off x="8135888" y="0"/>
            <a:ext cx="1008112" cy="369332"/>
          </a:xfrm>
          <a:prstGeom prst="rect">
            <a:avLst/>
          </a:prstGeom>
          <a:noFill/>
        </p:spPr>
        <p:txBody>
          <a:bodyPr wrap="square" rtlCol="0">
            <a:spAutoFit/>
          </a:bodyPr>
          <a:lstStyle/>
          <a:p>
            <a:r>
              <a:rPr lang="en-GB" dirty="0"/>
              <a:t>Page  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52353301"/>
              </p:ext>
            </p:extLst>
          </p:nvPr>
        </p:nvGraphicFramePr>
        <p:xfrm>
          <a:off x="323528" y="188641"/>
          <a:ext cx="8496944" cy="6494619"/>
        </p:xfrm>
        <a:graphic>
          <a:graphicData uri="http://schemas.openxmlformats.org/drawingml/2006/table">
            <a:tbl>
              <a:tblPr firstRow="1" bandRow="1">
                <a:tableStyleId>{5C22544A-7EE6-4342-B048-85BDC9FD1C3A}</a:tableStyleId>
              </a:tblPr>
              <a:tblGrid>
                <a:gridCol w="1707796">
                  <a:extLst>
                    <a:ext uri="{9D8B030D-6E8A-4147-A177-3AD203B41FA5}">
                      <a16:colId xmlns:a16="http://schemas.microsoft.com/office/drawing/2014/main" xmlns="" val="20000"/>
                    </a:ext>
                  </a:extLst>
                </a:gridCol>
                <a:gridCol w="925056">
                  <a:extLst>
                    <a:ext uri="{9D8B030D-6E8A-4147-A177-3AD203B41FA5}">
                      <a16:colId xmlns:a16="http://schemas.microsoft.com/office/drawing/2014/main" xmlns="" val="20001"/>
                    </a:ext>
                  </a:extLst>
                </a:gridCol>
                <a:gridCol w="2281877">
                  <a:extLst>
                    <a:ext uri="{9D8B030D-6E8A-4147-A177-3AD203B41FA5}">
                      <a16:colId xmlns:a16="http://schemas.microsoft.com/office/drawing/2014/main" xmlns="" val="20002"/>
                    </a:ext>
                  </a:extLst>
                </a:gridCol>
                <a:gridCol w="2058770">
                  <a:extLst>
                    <a:ext uri="{9D8B030D-6E8A-4147-A177-3AD203B41FA5}">
                      <a16:colId xmlns:a16="http://schemas.microsoft.com/office/drawing/2014/main" xmlns="" val="20003"/>
                    </a:ext>
                  </a:extLst>
                </a:gridCol>
                <a:gridCol w="1523445">
                  <a:extLst>
                    <a:ext uri="{9D8B030D-6E8A-4147-A177-3AD203B41FA5}">
                      <a16:colId xmlns:a16="http://schemas.microsoft.com/office/drawing/2014/main" xmlns="" val="20004"/>
                    </a:ext>
                  </a:extLst>
                </a:gridCol>
              </a:tblGrid>
              <a:tr h="9442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Annual Return</a:t>
                      </a:r>
                      <a:r>
                        <a:rPr lang="en-GB" baseline="0" dirty="0"/>
                        <a:t> Section</a:t>
                      </a:r>
                      <a:endParaRPr lang="en-GB" dirty="0"/>
                    </a:p>
                  </a:txBody>
                  <a:tcPr/>
                </a:tc>
                <a:tc>
                  <a:txBody>
                    <a:bodyPr/>
                    <a:lstStyle/>
                    <a:p>
                      <a:pPr algn="ctr"/>
                      <a:r>
                        <a:rPr lang="en-GB" dirty="0"/>
                        <a:t>Findings</a:t>
                      </a:r>
                    </a:p>
                  </a:txBody>
                  <a:tcPr/>
                </a:tc>
                <a:tc>
                  <a:txBody>
                    <a:bodyPr/>
                    <a:lstStyle/>
                    <a:p>
                      <a:pPr algn="ctr"/>
                      <a:r>
                        <a:rPr lang="en-GB" dirty="0"/>
                        <a:t>Recommendations</a:t>
                      </a:r>
                    </a:p>
                  </a:txBody>
                  <a:tcPr/>
                </a:tc>
                <a:tc>
                  <a:txBody>
                    <a:bodyPr/>
                    <a:lstStyle/>
                    <a:p>
                      <a:pPr algn="ctr"/>
                      <a:r>
                        <a:rPr lang="en-GB" dirty="0"/>
                        <a:t>Action Planned</a:t>
                      </a:r>
                    </a:p>
                  </a:txBody>
                  <a:tcPr/>
                </a:tc>
                <a:extLst>
                  <a:ext uri="{0D108BD9-81ED-4DB2-BD59-A6C34878D82A}">
                    <a16:rowId xmlns:a16="http://schemas.microsoft.com/office/drawing/2014/main" xmlns="" val="10000"/>
                  </a:ext>
                </a:extLst>
              </a:tr>
              <a:tr h="3491301">
                <a:tc>
                  <a:txBody>
                    <a:bodyPr/>
                    <a:lstStyle/>
                    <a:p>
                      <a:r>
                        <a:rPr lang="en-GB" sz="1400" b="1" dirty="0">
                          <a:solidFill>
                            <a:srgbClr val="002060"/>
                          </a:solidFill>
                        </a:rPr>
                        <a:t>Budgetary Controls</a:t>
                      </a:r>
                    </a:p>
                    <a:p>
                      <a:r>
                        <a:rPr lang="en-GB" sz="1400" b="1" dirty="0">
                          <a:solidFill>
                            <a:srgbClr val="002060"/>
                          </a:solidFill>
                        </a:rPr>
                        <a:t>(Precept</a:t>
                      </a:r>
                      <a:r>
                        <a:rPr lang="en-GB" sz="1400" b="1" baseline="0" dirty="0">
                          <a:solidFill>
                            <a:srgbClr val="002060"/>
                          </a:solidFill>
                        </a:rPr>
                        <a:t> requirement)</a:t>
                      </a:r>
                    </a:p>
                    <a:p>
                      <a:endParaRPr lang="en-GB" sz="1400" b="1" baseline="0" dirty="0">
                        <a:solidFill>
                          <a:srgbClr val="002060"/>
                        </a:solidFill>
                      </a:endParaRPr>
                    </a:p>
                    <a:p>
                      <a:endParaRPr lang="en-GB" sz="1400" b="1" baseline="0" dirty="0">
                        <a:solidFill>
                          <a:srgbClr val="002060"/>
                        </a:solidFill>
                      </a:endParaRPr>
                    </a:p>
                    <a:p>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Budgetary Controls</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(Budget monitoring)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The final Outturn is in line with expectations.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endParaRPr lang="en-GB" sz="1400" b="1" dirty="0">
                        <a:solidFill>
                          <a:srgbClr val="002060"/>
                        </a:solidFill>
                      </a:endParaRPr>
                    </a:p>
                  </a:txBody>
                  <a:tcPr/>
                </a:tc>
                <a:tc>
                  <a:txBody>
                    <a:bodyPr/>
                    <a:lstStyle/>
                    <a:p>
                      <a:pPr algn="ctr"/>
                      <a:r>
                        <a:rPr lang="en-GB" sz="1400" b="1" dirty="0">
                          <a:solidFill>
                            <a:srgbClr val="002060"/>
                          </a:solidFill>
                        </a:rPr>
                        <a:t>D</a:t>
                      </a:r>
                    </a:p>
                  </a:txBody>
                  <a:tcPr/>
                </a:tc>
                <a:tc>
                  <a:txBody>
                    <a:bodyPr/>
                    <a:lstStyle/>
                    <a:p>
                      <a:r>
                        <a:rPr lang="en-GB" sz="1400" b="1" dirty="0">
                          <a:solidFill>
                            <a:srgbClr val="002060"/>
                          </a:solidFill>
                        </a:rPr>
                        <a:t>The Annual precept</a:t>
                      </a:r>
                      <a:r>
                        <a:rPr lang="en-GB" sz="1400" b="1" baseline="0" dirty="0">
                          <a:solidFill>
                            <a:srgbClr val="002060"/>
                          </a:solidFill>
                        </a:rPr>
                        <a:t> requirement resulted from an adequate budgetary process.</a:t>
                      </a:r>
                    </a:p>
                    <a:p>
                      <a:endParaRPr lang="en-GB" sz="1400" b="1" baseline="0" dirty="0">
                        <a:solidFill>
                          <a:srgbClr val="002060"/>
                        </a:solidFill>
                      </a:endParaRPr>
                    </a:p>
                    <a:p>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Progress</a:t>
                      </a:r>
                      <a:r>
                        <a:rPr lang="en-GB" sz="1400" b="1" baseline="0" dirty="0">
                          <a:solidFill>
                            <a:srgbClr val="002060"/>
                          </a:solidFill>
                        </a:rPr>
                        <a:t> against the Budget was </a:t>
                      </a:r>
                      <a:r>
                        <a:rPr lang="en-GB" sz="1400" b="1" baseline="0" dirty="0" smtClean="0">
                          <a:solidFill>
                            <a:srgbClr val="002060"/>
                          </a:solidFill>
                        </a:rPr>
                        <a:t>regularly </a:t>
                      </a:r>
                      <a:r>
                        <a:rPr lang="en-GB" sz="1400" b="1" baseline="0" dirty="0">
                          <a:solidFill>
                            <a:srgbClr val="002060"/>
                          </a:solidFill>
                        </a:rPr>
                        <a:t>monitored.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endParaRPr lang="en-GB" sz="1400" b="1" smtClean="0">
                        <a:solidFill>
                          <a:srgbClr val="002060"/>
                        </a:solidFill>
                      </a:endParaRPr>
                    </a:p>
                    <a:p>
                      <a:endParaRPr lang="en-GB" sz="1400" b="1" dirty="0">
                        <a:solidFill>
                          <a:srgbClr val="002060"/>
                        </a:solidFill>
                      </a:endParaRPr>
                    </a:p>
                    <a:p>
                      <a:r>
                        <a:rPr lang="en-GB" sz="1400" b="1" dirty="0">
                          <a:solidFill>
                            <a:srgbClr val="002060"/>
                          </a:solidFill>
                        </a:rPr>
                        <a:t>The Final Outturn was materially in line with expectations.</a:t>
                      </a: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txBody>
                  <a:tcPr/>
                </a:tc>
                <a:tc>
                  <a:txBody>
                    <a:bodyPr/>
                    <a:lstStyle/>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a:solidFill>
                            <a:srgbClr val="002060"/>
                          </a:solidFill>
                        </a:rPr>
                        <a:t>N/A</a:t>
                      </a:r>
                    </a:p>
                  </a:txBody>
                  <a:tcPr/>
                </a:tc>
                <a:extLst>
                  <a:ext uri="{0D108BD9-81ED-4DB2-BD59-A6C34878D82A}">
                    <a16:rowId xmlns:a16="http://schemas.microsoft.com/office/drawing/2014/main" xmlns="" val="10001"/>
                  </a:ext>
                </a:extLst>
              </a:tr>
              <a:tr h="755391">
                <a:tc>
                  <a:txBody>
                    <a:bodyPr/>
                    <a:lstStyle/>
                    <a:p>
                      <a:r>
                        <a:rPr lang="en-GB" sz="1400" b="1" dirty="0">
                          <a:solidFill>
                            <a:srgbClr val="002060"/>
                          </a:solidFill>
                        </a:rPr>
                        <a:t>Income controls</a:t>
                      </a:r>
                    </a:p>
                  </a:txBody>
                  <a:tcPr/>
                </a:tc>
                <a:tc>
                  <a:txBody>
                    <a:bodyPr/>
                    <a:lstStyle/>
                    <a:p>
                      <a:pPr algn="ctr"/>
                      <a:r>
                        <a:rPr lang="en-GB" sz="1400" b="1" dirty="0">
                          <a:solidFill>
                            <a:srgbClr val="002060"/>
                          </a:solidFill>
                        </a:rPr>
                        <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Expected Income was fully received and properly recorded.</a:t>
                      </a: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xmlns="" val="10002"/>
                  </a:ext>
                </a:extLst>
              </a:tr>
              <a:tr h="1289790">
                <a:tc>
                  <a:txBody>
                    <a:bodyPr/>
                    <a:lstStyle/>
                    <a:p>
                      <a:r>
                        <a:rPr lang="en-GB" sz="1400" b="1" dirty="0">
                          <a:solidFill>
                            <a:srgbClr val="002060"/>
                          </a:solidFill>
                        </a:rPr>
                        <a:t>Petty cash controls</a:t>
                      </a:r>
                    </a:p>
                  </a:txBody>
                  <a:tcPr/>
                </a:tc>
                <a:tc>
                  <a:txBody>
                    <a:bodyPr/>
                    <a:lstStyle/>
                    <a:p>
                      <a:pPr algn="ctr"/>
                      <a:r>
                        <a:rPr lang="en-GB" sz="1400" b="1" dirty="0">
                          <a:solidFill>
                            <a:srgbClr val="002060"/>
                          </a:solidFill>
                        </a:rPr>
                        <a:t>F</a:t>
                      </a:r>
                    </a:p>
                  </a:txBody>
                  <a:tcPr/>
                </a:tc>
                <a:tc>
                  <a:txBody>
                    <a:bodyPr/>
                    <a:lstStyle/>
                    <a:p>
                      <a:r>
                        <a:rPr lang="en-GB" sz="1400" b="1" dirty="0">
                          <a:solidFill>
                            <a:srgbClr val="002060"/>
                          </a:solidFill>
                        </a:rPr>
                        <a:t>Petty cash was </a:t>
                      </a:r>
                      <a:r>
                        <a:rPr lang="en-GB" sz="1400" b="1" dirty="0" smtClean="0">
                          <a:solidFill>
                            <a:srgbClr val="002060"/>
                          </a:solidFill>
                        </a:rPr>
                        <a:t>not operated within the financial year.</a:t>
                      </a:r>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xmlns="" val="10003"/>
                  </a:ext>
                </a:extLst>
              </a:tr>
            </a:tbl>
          </a:graphicData>
        </a:graphic>
      </p:graphicFrame>
      <p:sp>
        <p:nvSpPr>
          <p:cNvPr id="3" name="TextBox 2"/>
          <p:cNvSpPr txBox="1"/>
          <p:nvPr/>
        </p:nvSpPr>
        <p:spPr>
          <a:xfrm>
            <a:off x="8135888" y="0"/>
            <a:ext cx="1008112" cy="369332"/>
          </a:xfrm>
          <a:prstGeom prst="rect">
            <a:avLst/>
          </a:prstGeom>
          <a:noFill/>
        </p:spPr>
        <p:txBody>
          <a:bodyPr wrap="square" rtlCol="0">
            <a:spAutoFit/>
          </a:bodyPr>
          <a:lstStyle/>
          <a:p>
            <a:r>
              <a:rPr lang="en-GB" dirty="0"/>
              <a:t>Page  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5729471"/>
              </p:ext>
            </p:extLst>
          </p:nvPr>
        </p:nvGraphicFramePr>
        <p:xfrm>
          <a:off x="0" y="331764"/>
          <a:ext cx="9144000" cy="655362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1"/>
                    </a:ext>
                  </a:extLst>
                </a:gridCol>
                <a:gridCol w="1905000">
                  <a:extLst>
                    <a:ext uri="{9D8B030D-6E8A-4147-A177-3AD203B41FA5}">
                      <a16:colId xmlns:a16="http://schemas.microsoft.com/office/drawing/2014/main" xmlns="" val="20002"/>
                    </a:ext>
                  </a:extLst>
                </a:gridCol>
                <a:gridCol w="2209800">
                  <a:extLst>
                    <a:ext uri="{9D8B030D-6E8A-4147-A177-3AD203B41FA5}">
                      <a16:colId xmlns:a16="http://schemas.microsoft.com/office/drawing/2014/main" xmlns="" val="20003"/>
                    </a:ext>
                  </a:extLst>
                </a:gridCol>
                <a:gridCol w="2362200">
                  <a:extLst>
                    <a:ext uri="{9D8B030D-6E8A-4147-A177-3AD203B41FA5}">
                      <a16:colId xmlns:a16="http://schemas.microsoft.com/office/drawing/2014/main" xmlns="" val="20004"/>
                    </a:ext>
                  </a:extLst>
                </a:gridCol>
              </a:tblGrid>
              <a:tr h="11385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Annual Return</a:t>
                      </a:r>
                      <a:r>
                        <a:rPr lang="en-GB" baseline="0" dirty="0"/>
                        <a:t> Section</a:t>
                      </a:r>
                      <a:endParaRPr lang="en-GB" dirty="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xmlns="" val="10000"/>
                  </a:ext>
                </a:extLst>
              </a:tr>
              <a:tr h="1722487">
                <a:tc>
                  <a:txBody>
                    <a:bodyPr/>
                    <a:lstStyle/>
                    <a:p>
                      <a:r>
                        <a:rPr lang="en-GB" sz="1400" b="1" dirty="0">
                          <a:solidFill>
                            <a:srgbClr val="002060"/>
                          </a:solidFill>
                        </a:rPr>
                        <a:t>Payroll  controls</a:t>
                      </a:r>
                    </a:p>
                  </a:txBody>
                  <a:tcPr/>
                </a:tc>
                <a:tc>
                  <a:txBody>
                    <a:bodyPr/>
                    <a:lstStyle/>
                    <a:p>
                      <a:pPr algn="ctr"/>
                      <a:r>
                        <a:rPr lang="en-GB" sz="1400" b="1" dirty="0">
                          <a:solidFill>
                            <a:srgbClr val="002060"/>
                          </a:solidFill>
                        </a:rPr>
                        <a:t>G</a:t>
                      </a:r>
                    </a:p>
                  </a:txBody>
                  <a:tcPr/>
                </a:tc>
                <a:tc>
                  <a:txBody>
                    <a:bodyPr/>
                    <a:lstStyle/>
                    <a:p>
                      <a:r>
                        <a:rPr lang="en-GB" sz="1400" b="1" dirty="0">
                          <a:solidFill>
                            <a:srgbClr val="002060"/>
                          </a:solidFill>
                        </a:rPr>
                        <a:t>Salaries</a:t>
                      </a:r>
                      <a:r>
                        <a:rPr lang="en-GB" sz="1400" b="1" baseline="0" dirty="0">
                          <a:solidFill>
                            <a:srgbClr val="002060"/>
                          </a:solidFill>
                        </a:rPr>
                        <a:t> to employees and allowances to members were paid in accordance with council approvals. PAYE and NI requirements were properly applied.</a:t>
                      </a:r>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xmlns="" val="10001"/>
                  </a:ext>
                </a:extLst>
              </a:tr>
              <a:tr h="1313761">
                <a:tc>
                  <a:txBody>
                    <a:bodyPr/>
                    <a:lstStyle/>
                    <a:p>
                      <a:pPr algn="ctr"/>
                      <a:r>
                        <a:rPr lang="en-GB" sz="1400" b="1" dirty="0">
                          <a:solidFill>
                            <a:srgbClr val="002060"/>
                          </a:solidFill>
                        </a:rPr>
                        <a:t>Asset Controls</a:t>
                      </a:r>
                    </a:p>
                  </a:txBody>
                  <a:tcPr/>
                </a:tc>
                <a:tc>
                  <a:txBody>
                    <a:bodyPr/>
                    <a:lstStyle/>
                    <a:p>
                      <a:pPr algn="ctr"/>
                      <a:r>
                        <a:rPr lang="en-GB" sz="1400" b="1" dirty="0">
                          <a:solidFill>
                            <a:srgbClr val="002060"/>
                          </a:solidFill>
                        </a:rPr>
                        <a:t>H</a:t>
                      </a:r>
                    </a:p>
                  </a:txBody>
                  <a:tcPr/>
                </a:tc>
                <a:tc>
                  <a:txBody>
                    <a:bodyPr/>
                    <a:lstStyle/>
                    <a:p>
                      <a:r>
                        <a:rPr lang="en-GB" sz="1400" b="1" dirty="0">
                          <a:solidFill>
                            <a:srgbClr val="002060"/>
                          </a:solidFill>
                        </a:rPr>
                        <a:t>The Asset register has correctly recorded all material Assets.  The correct basis of valuation has been applied.</a:t>
                      </a:r>
                    </a:p>
                  </a:txBody>
                  <a:tcPr/>
                </a:tc>
                <a:tc>
                  <a:txBody>
                    <a:bodyPr/>
                    <a:lstStyle/>
                    <a:p>
                      <a:pPr algn="ctr"/>
                      <a:r>
                        <a:rPr lang="en-GB" sz="1400" b="1" dirty="0" smtClean="0">
                          <a:solidFill>
                            <a:srgbClr val="002060"/>
                          </a:solidFill>
                        </a:rPr>
                        <a:t>Recommend that the Council ensures that all Deeds &amp;</a:t>
                      </a:r>
                      <a:r>
                        <a:rPr lang="en-GB" sz="1400" b="1" baseline="0" dirty="0" smtClean="0">
                          <a:solidFill>
                            <a:srgbClr val="002060"/>
                          </a:solidFill>
                        </a:rPr>
                        <a:t> Titles are in place for Land and that this is recorded on the Register.</a:t>
                      </a:r>
                      <a:endParaRPr lang="en-GB" sz="1400" b="1" dirty="0">
                        <a:solidFill>
                          <a:srgbClr val="002060"/>
                        </a:solidFill>
                      </a:endParaRPr>
                    </a:p>
                  </a:txBody>
                  <a:tcPr/>
                </a:tc>
                <a:tc>
                  <a:txBody>
                    <a:bodyPr/>
                    <a:lstStyle/>
                    <a:p>
                      <a:pPr algn="ctr"/>
                      <a:endParaRPr lang="en-GB" sz="1400" b="1" dirty="0">
                        <a:solidFill>
                          <a:srgbClr val="002060"/>
                        </a:solidFill>
                      </a:endParaRPr>
                    </a:p>
                  </a:txBody>
                  <a:tcPr/>
                </a:tc>
                <a:extLst>
                  <a:ext uri="{0D108BD9-81ED-4DB2-BD59-A6C34878D82A}">
                    <a16:rowId xmlns:a16="http://schemas.microsoft.com/office/drawing/2014/main" xmlns="" val="10002"/>
                  </a:ext>
                </a:extLst>
              </a:tr>
              <a:tr h="10367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Asset Controls</a:t>
                      </a:r>
                    </a:p>
                    <a:p>
                      <a:pPr algn="ctr"/>
                      <a:endParaRPr lang="en-GB" sz="1400" b="1" dirty="0">
                        <a:solidFill>
                          <a:srgbClr val="002060"/>
                        </a:solidFill>
                      </a:endParaRPr>
                    </a:p>
                  </a:txBody>
                  <a:tcPr/>
                </a:tc>
                <a:tc>
                  <a:txBody>
                    <a:bodyPr/>
                    <a:lstStyle/>
                    <a:p>
                      <a:pPr algn="ctr"/>
                      <a:r>
                        <a:rPr lang="en-GB" sz="1400" b="1" dirty="0">
                          <a:solidFill>
                            <a:srgbClr val="002060"/>
                          </a:solidFill>
                        </a:rPr>
                        <a:t>H</a:t>
                      </a:r>
                    </a:p>
                  </a:txBody>
                  <a:tcPr/>
                </a:tc>
                <a:tc>
                  <a:txBody>
                    <a:bodyPr/>
                    <a:lstStyle/>
                    <a:p>
                      <a:r>
                        <a:rPr lang="en-GB" sz="1400" b="1" dirty="0">
                          <a:solidFill>
                            <a:srgbClr val="002060"/>
                          </a:solidFill>
                        </a:rPr>
                        <a:t>Additions</a:t>
                      </a:r>
                      <a:r>
                        <a:rPr lang="en-GB" sz="1400" b="1" baseline="0" dirty="0">
                          <a:solidFill>
                            <a:srgbClr val="002060"/>
                          </a:solidFill>
                        </a:rPr>
                        <a:t> in the year have been correctly recorded within the Cash Book and Register</a:t>
                      </a:r>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xmlns="" val="10003"/>
                  </a:ext>
                </a:extLst>
              </a:tr>
              <a:tr h="1157347">
                <a:tc>
                  <a:txBody>
                    <a:bodyPr/>
                    <a:lstStyle/>
                    <a:p>
                      <a:pPr algn="ctr"/>
                      <a:r>
                        <a:rPr lang="en-GB" sz="1400" b="1" dirty="0">
                          <a:solidFill>
                            <a:srgbClr val="002060"/>
                          </a:solidFill>
                        </a:rPr>
                        <a:t>Asset Controls</a:t>
                      </a:r>
                    </a:p>
                    <a:p>
                      <a:pPr algn="ctr"/>
                      <a:endParaRPr lang="en-GB" sz="1400" b="1" dirty="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H</a:t>
                      </a:r>
                    </a:p>
                    <a:p>
                      <a:pPr algn="ctr"/>
                      <a:endParaRPr lang="en-GB" sz="1400" b="1" dirty="0">
                        <a:solidFill>
                          <a:srgbClr val="002060"/>
                        </a:solidFill>
                      </a:endParaRPr>
                    </a:p>
                  </a:txBody>
                  <a:tcPr/>
                </a:tc>
                <a:tc>
                  <a:txBody>
                    <a:bodyPr/>
                    <a:lstStyle/>
                    <a:p>
                      <a:r>
                        <a:rPr lang="en-GB" sz="1400" b="1" dirty="0">
                          <a:solidFill>
                            <a:srgbClr val="002060"/>
                          </a:solidFill>
                        </a:rPr>
                        <a:t>All appropriate Deeds</a:t>
                      </a:r>
                      <a:r>
                        <a:rPr lang="en-GB" sz="1400" b="1" baseline="0" dirty="0">
                          <a:solidFill>
                            <a:srgbClr val="002060"/>
                          </a:solidFill>
                        </a:rPr>
                        <a:t> and Titles have been established and shown on the Register.</a:t>
                      </a:r>
                    </a:p>
                    <a:p>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xmlns="" val="10004"/>
                  </a:ext>
                </a:extLst>
              </a:tr>
            </a:tbl>
          </a:graphicData>
        </a:graphic>
      </p:graphicFrame>
      <p:sp>
        <p:nvSpPr>
          <p:cNvPr id="3" name="TextBox 2"/>
          <p:cNvSpPr txBox="1"/>
          <p:nvPr/>
        </p:nvSpPr>
        <p:spPr>
          <a:xfrm>
            <a:off x="7812360" y="0"/>
            <a:ext cx="1331640" cy="369332"/>
          </a:xfrm>
          <a:prstGeom prst="rect">
            <a:avLst/>
          </a:prstGeom>
          <a:noFill/>
        </p:spPr>
        <p:txBody>
          <a:bodyPr wrap="square" rtlCol="0">
            <a:spAutoFit/>
          </a:bodyPr>
          <a:lstStyle/>
          <a:p>
            <a:r>
              <a:rPr lang="en-GB" dirty="0"/>
              <a:t>Page  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69684224"/>
              </p:ext>
            </p:extLst>
          </p:nvPr>
        </p:nvGraphicFramePr>
        <p:xfrm>
          <a:off x="251520" y="476671"/>
          <a:ext cx="8712968" cy="6095601"/>
        </p:xfrm>
        <a:graphic>
          <a:graphicData uri="http://schemas.openxmlformats.org/drawingml/2006/table">
            <a:tbl>
              <a:tblPr firstRow="1" bandRow="1">
                <a:tableStyleId>{5C22544A-7EE6-4342-B048-85BDC9FD1C3A}</a:tableStyleId>
              </a:tblPr>
              <a:tblGrid>
                <a:gridCol w="1524769">
                  <a:extLst>
                    <a:ext uri="{9D8B030D-6E8A-4147-A177-3AD203B41FA5}">
                      <a16:colId xmlns:a16="http://schemas.microsoft.com/office/drawing/2014/main" xmlns="" val="20000"/>
                    </a:ext>
                  </a:extLst>
                </a:gridCol>
                <a:gridCol w="1016513">
                  <a:extLst>
                    <a:ext uri="{9D8B030D-6E8A-4147-A177-3AD203B41FA5}">
                      <a16:colId xmlns:a16="http://schemas.microsoft.com/office/drawing/2014/main" xmlns="" val="20001"/>
                    </a:ext>
                  </a:extLst>
                </a:gridCol>
                <a:gridCol w="1815202">
                  <a:extLst>
                    <a:ext uri="{9D8B030D-6E8A-4147-A177-3AD203B41FA5}">
                      <a16:colId xmlns:a16="http://schemas.microsoft.com/office/drawing/2014/main" xmlns="" val="20002"/>
                    </a:ext>
                  </a:extLst>
                </a:gridCol>
                <a:gridCol w="2105634">
                  <a:extLst>
                    <a:ext uri="{9D8B030D-6E8A-4147-A177-3AD203B41FA5}">
                      <a16:colId xmlns:a16="http://schemas.microsoft.com/office/drawing/2014/main" xmlns="" val="20003"/>
                    </a:ext>
                  </a:extLst>
                </a:gridCol>
                <a:gridCol w="2250850">
                  <a:extLst>
                    <a:ext uri="{9D8B030D-6E8A-4147-A177-3AD203B41FA5}">
                      <a16:colId xmlns:a16="http://schemas.microsoft.com/office/drawing/2014/main" xmlns="" val="20004"/>
                    </a:ext>
                  </a:extLst>
                </a:gridCol>
              </a:tblGrid>
              <a:tr h="1288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Annual Return</a:t>
                      </a:r>
                      <a:r>
                        <a:rPr lang="en-GB" baseline="0" dirty="0"/>
                        <a:t> Section</a:t>
                      </a:r>
                      <a:endParaRPr lang="en-GB" dirty="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xmlns="" val="10000"/>
                  </a:ext>
                </a:extLst>
              </a:tr>
              <a:tr h="1286979">
                <a:tc>
                  <a:txBody>
                    <a:bodyPr/>
                    <a:lstStyle/>
                    <a:p>
                      <a:pPr algn="ctr"/>
                      <a:r>
                        <a:rPr lang="en-GB" sz="1400" b="1" dirty="0">
                          <a:solidFill>
                            <a:srgbClr val="002060"/>
                          </a:solidFill>
                        </a:rPr>
                        <a:t> Bank Reconciliations</a:t>
                      </a:r>
                    </a:p>
                  </a:txBody>
                  <a:tcPr/>
                </a:tc>
                <a:tc>
                  <a:txBody>
                    <a:bodyPr/>
                    <a:lstStyle/>
                    <a:p>
                      <a:pPr algn="ctr"/>
                      <a:r>
                        <a:rPr lang="en-GB" sz="1400" b="1" dirty="0">
                          <a:solidFill>
                            <a:srgbClr val="002060"/>
                          </a:solidFill>
                        </a:rPr>
                        <a:t>I</a:t>
                      </a:r>
                    </a:p>
                  </a:txBody>
                  <a:tcPr/>
                </a:tc>
                <a:tc>
                  <a:txBody>
                    <a:bodyPr/>
                    <a:lstStyle/>
                    <a:p>
                      <a:r>
                        <a:rPr lang="en-GB" sz="1400" b="1" dirty="0">
                          <a:solidFill>
                            <a:srgbClr val="002060"/>
                          </a:solidFill>
                        </a:rPr>
                        <a:t>Periodic </a:t>
                      </a:r>
                      <a:r>
                        <a:rPr lang="en-GB" sz="1400" b="1" baseline="0" dirty="0">
                          <a:solidFill>
                            <a:srgbClr val="002060"/>
                          </a:solidFill>
                        </a:rPr>
                        <a:t> and year- end bank account reconciliations were properly carried out.</a:t>
                      </a:r>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xmlns="" val="10001"/>
                  </a:ext>
                </a:extLst>
              </a:tr>
              <a:tr h="2315332">
                <a:tc>
                  <a:txBody>
                    <a:bodyPr/>
                    <a:lstStyle/>
                    <a:p>
                      <a:pPr algn="ctr"/>
                      <a:r>
                        <a:rPr lang="en-GB" sz="1400" b="1" dirty="0">
                          <a:solidFill>
                            <a:srgbClr val="002060"/>
                          </a:solidFill>
                        </a:rPr>
                        <a:t>Accounting</a:t>
                      </a:r>
                      <a:r>
                        <a:rPr lang="en-GB" sz="1400" b="1" baseline="0" dirty="0">
                          <a:solidFill>
                            <a:srgbClr val="002060"/>
                          </a:solidFill>
                        </a:rPr>
                        <a:t> Statements</a:t>
                      </a:r>
                      <a:endParaRPr lang="en-GB" sz="1400" b="1" dirty="0">
                        <a:solidFill>
                          <a:srgbClr val="002060"/>
                        </a:solidFill>
                      </a:endParaRPr>
                    </a:p>
                  </a:txBody>
                  <a:tcPr/>
                </a:tc>
                <a:tc>
                  <a:txBody>
                    <a:bodyPr/>
                    <a:lstStyle/>
                    <a:p>
                      <a:pPr algn="ctr"/>
                      <a:r>
                        <a:rPr lang="en-GB" sz="1400" b="1" dirty="0">
                          <a:solidFill>
                            <a:srgbClr val="002060"/>
                          </a:solidFill>
                        </a:rPr>
                        <a:t>J</a:t>
                      </a:r>
                    </a:p>
                  </a:txBody>
                  <a:tcPr/>
                </a:tc>
                <a:tc>
                  <a:txBody>
                    <a:bodyPr/>
                    <a:lstStyle/>
                    <a:p>
                      <a:r>
                        <a:rPr lang="en-GB" sz="1400" b="1" dirty="0">
                          <a:solidFill>
                            <a:srgbClr val="002060"/>
                          </a:solidFill>
                        </a:rPr>
                        <a:t>Correct accounting basis used and reconciled to the Cash Book. </a:t>
                      </a:r>
                    </a:p>
                    <a:p>
                      <a:endParaRPr lang="en-GB" sz="1400" b="1" dirty="0">
                        <a:solidFill>
                          <a:srgbClr val="002060"/>
                        </a:solidFill>
                      </a:endParaRPr>
                    </a:p>
                    <a:p>
                      <a:r>
                        <a:rPr lang="en-GB" sz="1400" b="1" dirty="0">
                          <a:solidFill>
                            <a:srgbClr val="002060"/>
                          </a:solidFill>
                        </a:rPr>
                        <a:t>Receipts</a:t>
                      </a:r>
                      <a:r>
                        <a:rPr lang="en-GB" sz="1400" b="1" baseline="0" dirty="0">
                          <a:solidFill>
                            <a:srgbClr val="002060"/>
                          </a:solidFill>
                        </a:rPr>
                        <a:t> &amp; Payments</a:t>
                      </a:r>
                    </a:p>
                    <a:p>
                      <a:endParaRPr lang="en-GB" sz="1400" b="1" baseline="0" dirty="0">
                        <a:solidFill>
                          <a:srgbClr val="002060"/>
                        </a:solidFill>
                      </a:endParaRPr>
                    </a:p>
                    <a:p>
                      <a:endParaRPr lang="en-GB" sz="1400" b="1" baseline="0" dirty="0">
                        <a:solidFill>
                          <a:srgbClr val="002060"/>
                        </a:solidFill>
                      </a:endParaRPr>
                    </a:p>
                    <a:p>
                      <a:endParaRPr lang="en-GB" sz="1400" b="1" dirty="0">
                        <a:solidFill>
                          <a:srgbClr val="002060"/>
                        </a:solidFill>
                      </a:endParaRP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baseline="0" dirty="0">
                        <a:solidFill>
                          <a:srgbClr val="002060"/>
                        </a:solidFill>
                      </a:endParaRPr>
                    </a:p>
                    <a:p>
                      <a:pPr algn="ctr"/>
                      <a:r>
                        <a:rPr lang="en-GB" sz="1400" b="1" baseline="0" dirty="0">
                          <a:solidFill>
                            <a:srgbClr val="002060"/>
                          </a:solidFill>
                        </a:rPr>
                        <a:t>.</a:t>
                      </a:r>
                      <a:endParaRPr lang="en-GB" sz="1400" b="1" dirty="0">
                        <a:solidFill>
                          <a:srgbClr val="002060"/>
                        </a:solidFill>
                      </a:endParaRP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xmlns="" val="10002"/>
                  </a:ext>
                </a:extLst>
              </a:tr>
              <a:tr h="1205242">
                <a:tc>
                  <a:txBody>
                    <a:bodyPr/>
                    <a:lstStyle/>
                    <a:p>
                      <a:pPr algn="ctr"/>
                      <a:r>
                        <a:rPr lang="en-GB" sz="1400" b="1" dirty="0">
                          <a:solidFill>
                            <a:srgbClr val="002060"/>
                          </a:solidFill>
                        </a:rPr>
                        <a:t>Trust Funds (If applicable)</a:t>
                      </a:r>
                    </a:p>
                  </a:txBody>
                  <a:tcPr/>
                </a:tc>
                <a:tc>
                  <a:txBody>
                    <a:bodyPr/>
                    <a:lstStyle/>
                    <a:p>
                      <a:pPr algn="ctr"/>
                      <a:r>
                        <a:rPr lang="en-GB" sz="1400" b="1" dirty="0">
                          <a:solidFill>
                            <a:srgbClr val="002060"/>
                          </a:solidFill>
                        </a:rPr>
                        <a:t>K</a:t>
                      </a:r>
                    </a:p>
                  </a:txBody>
                  <a:tcPr/>
                </a:tc>
                <a:tc>
                  <a:txBody>
                    <a:bodyPr/>
                    <a:lstStyle/>
                    <a:p>
                      <a:r>
                        <a:rPr lang="en-GB" sz="1400" b="1" dirty="0">
                          <a:solidFill>
                            <a:srgbClr val="002060"/>
                          </a:solidFill>
                        </a:rPr>
                        <a:t>T</a:t>
                      </a:r>
                      <a:r>
                        <a:rPr lang="en-GB" sz="1400" b="1" baseline="0" dirty="0">
                          <a:solidFill>
                            <a:srgbClr val="002060"/>
                          </a:solidFill>
                        </a:rPr>
                        <a:t>he Parish Council does operate as a Trustee for any external body.</a:t>
                      </a:r>
                      <a:endParaRPr lang="en-GB" sz="1400" b="1" dirty="0">
                        <a:solidFill>
                          <a:srgbClr val="002060"/>
                        </a:solidFill>
                      </a:endParaRPr>
                    </a:p>
                  </a:txBody>
                  <a:tcPr/>
                </a:tc>
                <a:tc>
                  <a:txBody>
                    <a:bodyPr/>
                    <a:lstStyle/>
                    <a:p>
                      <a:pPr algn="ctr"/>
                      <a:r>
                        <a:rPr lang="en-GB" sz="1400" b="1" dirty="0">
                          <a:solidFill>
                            <a:srgbClr val="002060"/>
                          </a:solidFill>
                        </a:rPr>
                        <a:t>None</a:t>
                      </a:r>
                    </a:p>
                  </a:txBody>
                  <a:tcPr/>
                </a:tc>
                <a:tc>
                  <a:txBody>
                    <a:bodyPr/>
                    <a:lstStyle/>
                    <a:p>
                      <a:pPr algn="ctr"/>
                      <a:r>
                        <a:rPr lang="en-GB" sz="1400" b="1" dirty="0">
                          <a:solidFill>
                            <a:srgbClr val="002060"/>
                          </a:solidFill>
                        </a:rPr>
                        <a:t>N/A</a:t>
                      </a:r>
                    </a:p>
                  </a:txBody>
                  <a:tcPr/>
                </a:tc>
                <a:extLst>
                  <a:ext uri="{0D108BD9-81ED-4DB2-BD59-A6C34878D82A}">
                    <a16:rowId xmlns:a16="http://schemas.microsoft.com/office/drawing/2014/main" xmlns="" val="10003"/>
                  </a:ext>
                </a:extLst>
              </a:tr>
            </a:tbl>
          </a:graphicData>
        </a:graphic>
      </p:graphicFrame>
      <p:sp>
        <p:nvSpPr>
          <p:cNvPr id="6" name="TextBox 5"/>
          <p:cNvSpPr txBox="1"/>
          <p:nvPr/>
        </p:nvSpPr>
        <p:spPr>
          <a:xfrm>
            <a:off x="7812360" y="0"/>
            <a:ext cx="1331640" cy="369332"/>
          </a:xfrm>
          <a:prstGeom prst="rect">
            <a:avLst/>
          </a:prstGeom>
          <a:noFill/>
        </p:spPr>
        <p:txBody>
          <a:bodyPr wrap="square" rtlCol="0">
            <a:spAutoFit/>
          </a:bodyPr>
          <a:lstStyle/>
          <a:p>
            <a:r>
              <a:rPr lang="en-GB" dirty="0"/>
              <a:t>Page  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76800105"/>
              </p:ext>
            </p:extLst>
          </p:nvPr>
        </p:nvGraphicFramePr>
        <p:xfrm>
          <a:off x="107504" y="548680"/>
          <a:ext cx="8928991" cy="5904656"/>
        </p:xfrm>
        <a:graphic>
          <a:graphicData uri="http://schemas.openxmlformats.org/drawingml/2006/table">
            <a:tbl>
              <a:tblPr firstRow="1" bandRow="1">
                <a:tableStyleId>{5C22544A-7EE6-4342-B048-85BDC9FD1C3A}</a:tableStyleId>
              </a:tblPr>
              <a:tblGrid>
                <a:gridCol w="1451868">
                  <a:extLst>
                    <a:ext uri="{9D8B030D-6E8A-4147-A177-3AD203B41FA5}">
                      <a16:colId xmlns:a16="http://schemas.microsoft.com/office/drawing/2014/main" xmlns="" val="20000"/>
                    </a:ext>
                  </a:extLst>
                </a:gridCol>
                <a:gridCol w="1860500">
                  <a:extLst>
                    <a:ext uri="{9D8B030D-6E8A-4147-A177-3AD203B41FA5}">
                      <a16:colId xmlns:a16="http://schemas.microsoft.com/office/drawing/2014/main" xmlns="" val="20001"/>
                    </a:ext>
                  </a:extLst>
                </a:gridCol>
                <a:gridCol w="2422511">
                  <a:extLst>
                    <a:ext uri="{9D8B030D-6E8A-4147-A177-3AD203B41FA5}">
                      <a16:colId xmlns:a16="http://schemas.microsoft.com/office/drawing/2014/main" xmlns="" val="20002"/>
                    </a:ext>
                  </a:extLst>
                </a:gridCol>
                <a:gridCol w="2105209">
                  <a:extLst>
                    <a:ext uri="{9D8B030D-6E8A-4147-A177-3AD203B41FA5}">
                      <a16:colId xmlns:a16="http://schemas.microsoft.com/office/drawing/2014/main" xmlns="" val="20003"/>
                    </a:ext>
                  </a:extLst>
                </a:gridCol>
                <a:gridCol w="1088903">
                  <a:extLst>
                    <a:ext uri="{9D8B030D-6E8A-4147-A177-3AD203B41FA5}">
                      <a16:colId xmlns:a16="http://schemas.microsoft.com/office/drawing/2014/main" xmlns="" val="20004"/>
                    </a:ext>
                  </a:extLst>
                </a:gridCol>
              </a:tblGrid>
              <a:tr h="5543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Criteria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xmlns="" val="10000"/>
                  </a:ext>
                </a:extLst>
              </a:tr>
              <a:tr h="4990256">
                <a:tc>
                  <a:txBody>
                    <a:bodyPr/>
                    <a:lstStyle/>
                    <a:p>
                      <a:r>
                        <a:rPr lang="en-GB" sz="1400" b="1" dirty="0">
                          <a:solidFill>
                            <a:srgbClr val="002060"/>
                          </a:solidFill>
                        </a:rPr>
                        <a:t>Review of Internal audit action plan has been</a:t>
                      </a:r>
                      <a:r>
                        <a:rPr lang="en-GB" sz="1400" b="1" baseline="0" dirty="0">
                          <a:solidFill>
                            <a:srgbClr val="002060"/>
                          </a:solidFill>
                        </a:rPr>
                        <a:t> considered and actioned?</a:t>
                      </a:r>
                    </a:p>
                    <a:p>
                      <a:endParaRPr lang="en-GB" sz="1400" b="1" baseline="0"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 </a:t>
                      </a:r>
                    </a:p>
                    <a:p>
                      <a:endParaRPr lang="en-GB" sz="14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Good Practice</a:t>
                      </a:r>
                    </a:p>
                  </a:txBody>
                  <a:tcPr/>
                </a:tc>
                <a:tc>
                  <a:txBody>
                    <a:bodyPr/>
                    <a:lstStyle/>
                    <a:p>
                      <a:r>
                        <a:rPr lang="en-GB" sz="1400" b="1" dirty="0" smtClean="0">
                          <a:solidFill>
                            <a:srgbClr val="002060"/>
                          </a:solidFill>
                        </a:rPr>
                        <a:t>No Recommendations  </a:t>
                      </a:r>
                      <a:r>
                        <a:rPr lang="en-GB" sz="1400" b="1" dirty="0">
                          <a:solidFill>
                            <a:srgbClr val="002060"/>
                          </a:solidFill>
                        </a:rPr>
                        <a:t>were made in the previous year 2015/16.</a:t>
                      </a: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txBody>
                  <a:tcPr/>
                </a:tc>
                <a:tc>
                  <a:txBody>
                    <a:bodyPr/>
                    <a:lstStyle/>
                    <a:p>
                      <a:pPr algn="ctr"/>
                      <a:r>
                        <a:rPr lang="en-GB" sz="1400" b="1" dirty="0">
                          <a:solidFill>
                            <a:srgbClr val="002060"/>
                          </a:solidFill>
                        </a:rPr>
                        <a:t>None </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txBody>
                  <a:tcPr/>
                </a:tc>
                <a:tc>
                  <a:txBody>
                    <a:bodyPr/>
                    <a:lstStyle/>
                    <a:p>
                      <a:pPr algn="ctr"/>
                      <a:r>
                        <a:rPr lang="en-GB" sz="1400" b="1" dirty="0">
                          <a:solidFill>
                            <a:srgbClr val="002060"/>
                          </a:solidFill>
                        </a:rPr>
                        <a:t>N/A</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txBody>
                  <a:tcPr/>
                </a:tc>
                <a:extLst>
                  <a:ext uri="{0D108BD9-81ED-4DB2-BD59-A6C34878D82A}">
                    <a16:rowId xmlns:a16="http://schemas.microsoft.com/office/drawing/2014/main" xmlns="" val="10001"/>
                  </a:ext>
                </a:extLst>
              </a:tr>
            </a:tbl>
          </a:graphicData>
        </a:graphic>
      </p:graphicFrame>
      <p:sp>
        <p:nvSpPr>
          <p:cNvPr id="3" name="TextBox 2"/>
          <p:cNvSpPr txBox="1"/>
          <p:nvPr/>
        </p:nvSpPr>
        <p:spPr>
          <a:xfrm>
            <a:off x="8135888" y="0"/>
            <a:ext cx="1008112" cy="369332"/>
          </a:xfrm>
          <a:prstGeom prst="rect">
            <a:avLst/>
          </a:prstGeom>
          <a:noFill/>
        </p:spPr>
        <p:txBody>
          <a:bodyPr wrap="square" rtlCol="0">
            <a:spAutoFit/>
          </a:bodyPr>
          <a:lstStyle/>
          <a:p>
            <a:r>
              <a:rPr lang="en-GB" dirty="0"/>
              <a:t>Page  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56581084"/>
              </p:ext>
            </p:extLst>
          </p:nvPr>
        </p:nvGraphicFramePr>
        <p:xfrm>
          <a:off x="179513" y="476672"/>
          <a:ext cx="8784977" cy="6048671"/>
        </p:xfrm>
        <a:graphic>
          <a:graphicData uri="http://schemas.openxmlformats.org/drawingml/2006/table">
            <a:tbl>
              <a:tblPr firstRow="1" bandRow="1">
                <a:tableStyleId>{5C22544A-7EE6-4342-B048-85BDC9FD1C3A}</a:tableStyleId>
              </a:tblPr>
              <a:tblGrid>
                <a:gridCol w="1800199">
                  <a:extLst>
                    <a:ext uri="{9D8B030D-6E8A-4147-A177-3AD203B41FA5}">
                      <a16:colId xmlns:a16="http://schemas.microsoft.com/office/drawing/2014/main" xmlns="" val="20000"/>
                    </a:ext>
                  </a:extLst>
                </a:gridCol>
                <a:gridCol w="1249132">
                  <a:extLst>
                    <a:ext uri="{9D8B030D-6E8A-4147-A177-3AD203B41FA5}">
                      <a16:colId xmlns:a16="http://schemas.microsoft.com/office/drawing/2014/main" xmlns="" val="20001"/>
                    </a:ext>
                  </a:extLst>
                </a:gridCol>
                <a:gridCol w="2279260">
                  <a:extLst>
                    <a:ext uri="{9D8B030D-6E8A-4147-A177-3AD203B41FA5}">
                      <a16:colId xmlns:a16="http://schemas.microsoft.com/office/drawing/2014/main" xmlns="" val="20002"/>
                    </a:ext>
                  </a:extLst>
                </a:gridCol>
                <a:gridCol w="2088232">
                  <a:extLst>
                    <a:ext uri="{9D8B030D-6E8A-4147-A177-3AD203B41FA5}">
                      <a16:colId xmlns:a16="http://schemas.microsoft.com/office/drawing/2014/main" xmlns="" val="20003"/>
                    </a:ext>
                  </a:extLst>
                </a:gridCol>
                <a:gridCol w="1368154">
                  <a:extLst>
                    <a:ext uri="{9D8B030D-6E8A-4147-A177-3AD203B41FA5}">
                      <a16:colId xmlns:a16="http://schemas.microsoft.com/office/drawing/2014/main" xmlns="" val="20004"/>
                    </a:ext>
                  </a:extLst>
                </a:gridCol>
              </a:tblGrid>
              <a:tr h="11938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Process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Criteria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Findings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Recommendations</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Action Planned</a:t>
                      </a:r>
                    </a:p>
                    <a:p>
                      <a:pPr algn="ctr"/>
                      <a:endParaRPr lang="en-GB" dirty="0"/>
                    </a:p>
                  </a:txBody>
                  <a:tcPr/>
                </a:tc>
                <a:extLst>
                  <a:ext uri="{0D108BD9-81ED-4DB2-BD59-A6C34878D82A}">
                    <a16:rowId xmlns:a16="http://schemas.microsoft.com/office/drawing/2014/main" xmlns="" val="10000"/>
                  </a:ext>
                </a:extLst>
              </a:tr>
              <a:tr h="48548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External</a:t>
                      </a:r>
                      <a:r>
                        <a:rPr lang="en-GB" sz="1400" b="1" baseline="0" dirty="0">
                          <a:solidFill>
                            <a:srgbClr val="002060"/>
                          </a:solidFill>
                        </a:rPr>
                        <a:t> </a:t>
                      </a:r>
                      <a:r>
                        <a:rPr lang="en-GB" sz="1400" b="1" dirty="0">
                          <a:solidFill>
                            <a:srgbClr val="002060"/>
                          </a:solidFill>
                        </a:rPr>
                        <a:t>Audit</a:t>
                      </a:r>
                      <a:r>
                        <a:rPr lang="en-GB" sz="1400" b="1" baseline="0" dirty="0">
                          <a:solidFill>
                            <a:srgbClr val="002060"/>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a:solidFill>
                            <a:srgbClr val="002060"/>
                          </a:solidFill>
                        </a:rPr>
                        <a:t>recommendations have been considered and actioned.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a:solidFill>
                            <a:srgbClr val="002060"/>
                          </a:solidFill>
                        </a:rPr>
                        <a:t>Q</a:t>
                      </a:r>
                      <a:r>
                        <a:rPr lang="en-GB" sz="1400" b="1" dirty="0">
                          <a:solidFill>
                            <a:srgbClr val="002060"/>
                          </a:solidFill>
                        </a:rPr>
                        <a:t>ualifications made, if any have been addressed in 2016/17. </a:t>
                      </a:r>
                    </a:p>
                    <a:p>
                      <a:endParaRPr lang="en-GB" sz="14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Good Practice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2060"/>
                          </a:solidFill>
                        </a:rPr>
                        <a:t>Recommendations made in the previous year 2015/16.</a:t>
                      </a:r>
                    </a:p>
                    <a:p>
                      <a:endParaRPr lang="en-GB" sz="1400" b="1" dirty="0">
                        <a:solidFill>
                          <a:srgbClr val="002060"/>
                        </a:solidFill>
                      </a:endParaRPr>
                    </a:p>
                    <a:p>
                      <a:endParaRPr lang="en-GB" sz="1400" b="1" dirty="0" smtClean="0">
                        <a:solidFill>
                          <a:srgbClr val="002060"/>
                        </a:solidFill>
                      </a:endParaRPr>
                    </a:p>
                    <a:p>
                      <a:r>
                        <a:rPr lang="en-GB" sz="1400" b="1" dirty="0" smtClean="0">
                          <a:solidFill>
                            <a:srgbClr val="002060"/>
                          </a:solidFill>
                        </a:rPr>
                        <a:t>The Annual Return Fixed Asset Amount was incorrectly</a:t>
                      </a:r>
                      <a:r>
                        <a:rPr lang="en-GB" sz="1400" b="1" baseline="0" dirty="0" smtClean="0">
                          <a:solidFill>
                            <a:srgbClr val="002060"/>
                          </a:solidFill>
                        </a:rPr>
                        <a:t> stated.</a:t>
                      </a:r>
                      <a:endParaRPr lang="en-GB" sz="1400" b="1" dirty="0" smtClean="0">
                        <a:solidFill>
                          <a:srgbClr val="002060"/>
                        </a:solidFill>
                      </a:endParaRPr>
                    </a:p>
                    <a:p>
                      <a:endParaRPr lang="en-GB" sz="1400" b="1" dirty="0" smtClean="0">
                        <a:solidFill>
                          <a:srgbClr val="002060"/>
                        </a:solidFill>
                      </a:endParaRPr>
                    </a:p>
                    <a:p>
                      <a:r>
                        <a:rPr lang="en-GB" sz="1400" b="1" dirty="0" smtClean="0">
                          <a:solidFill>
                            <a:srgbClr val="002060"/>
                          </a:solidFill>
                        </a:rPr>
                        <a:t>Budget not</a:t>
                      </a:r>
                      <a:r>
                        <a:rPr lang="en-GB" sz="1400" b="1" baseline="0" dirty="0" smtClean="0">
                          <a:solidFill>
                            <a:srgbClr val="002060"/>
                          </a:solidFill>
                        </a:rPr>
                        <a:t> explicitly approved in the minutes</a:t>
                      </a:r>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p>
                      <a:r>
                        <a:rPr lang="en-GB" sz="1400" b="1" dirty="0">
                          <a:solidFill>
                            <a:srgbClr val="002060"/>
                          </a:solidFill>
                        </a:rPr>
                        <a:t>There were no qualifications to address.</a:t>
                      </a:r>
                    </a:p>
                  </a:txBody>
                  <a:tcPr/>
                </a:tc>
                <a:tc>
                  <a:txBody>
                    <a:bodyPr/>
                    <a:lstStyle/>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smtClean="0">
                          <a:solidFill>
                            <a:srgbClr val="002060"/>
                          </a:solidFill>
                        </a:rPr>
                        <a:t>Corrected</a:t>
                      </a:r>
                      <a:r>
                        <a:rPr lang="en-GB" sz="1400" b="1" baseline="0" dirty="0" smtClean="0">
                          <a:solidFill>
                            <a:srgbClr val="002060"/>
                          </a:solidFill>
                        </a:rPr>
                        <a:t> this year</a:t>
                      </a:r>
                      <a:endParaRPr lang="en-GB" sz="1400" b="1" dirty="0">
                        <a:solidFill>
                          <a:srgbClr val="002060"/>
                        </a:solidFill>
                      </a:endParaRPr>
                    </a:p>
                    <a:p>
                      <a:pPr algn="ctr"/>
                      <a:endParaRPr lang="en-GB" sz="1400" b="1" dirty="0">
                        <a:solidFill>
                          <a:srgbClr val="002060"/>
                        </a:solidFill>
                      </a:endParaRPr>
                    </a:p>
                    <a:p>
                      <a:pPr algn="ctr"/>
                      <a:endParaRPr lang="en-GB" sz="1400" b="1" dirty="0" smtClean="0">
                        <a:solidFill>
                          <a:srgbClr val="002060"/>
                        </a:solidFill>
                      </a:endParaRPr>
                    </a:p>
                    <a:p>
                      <a:pPr algn="ctr"/>
                      <a:endParaRPr lang="en-GB" sz="1400" b="1" dirty="0" smtClean="0">
                        <a:solidFill>
                          <a:srgbClr val="002060"/>
                        </a:solidFill>
                      </a:endParaRPr>
                    </a:p>
                    <a:p>
                      <a:pPr algn="ctr"/>
                      <a:r>
                        <a:rPr lang="en-GB" sz="1400" b="1" dirty="0" smtClean="0">
                          <a:solidFill>
                            <a:srgbClr val="002060"/>
                          </a:solidFill>
                        </a:rPr>
                        <a:t>This</a:t>
                      </a:r>
                      <a:r>
                        <a:rPr lang="en-GB" sz="1400" b="1" baseline="0" dirty="0" smtClean="0">
                          <a:solidFill>
                            <a:srgbClr val="002060"/>
                          </a:solidFill>
                        </a:rPr>
                        <a:t> has been carried out this year</a:t>
                      </a:r>
                      <a:endParaRPr lang="en-GB" sz="1400" b="1" dirty="0" smtClean="0">
                        <a:solidFill>
                          <a:srgbClr val="002060"/>
                        </a:solidFill>
                      </a:endParaRPr>
                    </a:p>
                    <a:p>
                      <a:pPr algn="ctr"/>
                      <a:endParaRPr lang="en-GB" sz="1400" b="1" dirty="0" smtClean="0">
                        <a:solidFill>
                          <a:srgbClr val="002060"/>
                        </a:solidFill>
                      </a:endParaRPr>
                    </a:p>
                    <a:p>
                      <a:pPr algn="ctr"/>
                      <a:endParaRPr lang="en-GB" sz="1400" b="1" dirty="0" smtClean="0">
                        <a:solidFill>
                          <a:srgbClr val="002060"/>
                        </a:solidFill>
                      </a:endParaRPr>
                    </a:p>
                    <a:p>
                      <a:pPr algn="ctr"/>
                      <a:endParaRPr lang="en-GB" sz="1400" b="1" dirty="0">
                        <a:solidFill>
                          <a:srgbClr val="002060"/>
                        </a:solidFill>
                      </a:endParaRPr>
                    </a:p>
                    <a:p>
                      <a:pPr algn="ctr"/>
                      <a:r>
                        <a:rPr lang="en-GB" sz="1400" b="1" dirty="0">
                          <a:solidFill>
                            <a:srgbClr val="002060"/>
                          </a:solidFill>
                        </a:rPr>
                        <a:t>None</a:t>
                      </a: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txBody>
                  <a:tcPr/>
                </a:tc>
                <a:tc>
                  <a:txBody>
                    <a:bodyPr/>
                    <a:lstStyle/>
                    <a:p>
                      <a:pPr algn="ctr"/>
                      <a:endParaRPr lang="en-GB" sz="1400" b="1" dirty="0" smtClean="0">
                        <a:solidFill>
                          <a:srgbClr val="002060"/>
                        </a:solidFill>
                      </a:endParaRPr>
                    </a:p>
                    <a:p>
                      <a:pPr algn="ctr"/>
                      <a:endParaRPr lang="en-GB" sz="1400" b="1" dirty="0" smtClean="0">
                        <a:solidFill>
                          <a:srgbClr val="002060"/>
                        </a:solidFill>
                      </a:endParaRPr>
                    </a:p>
                    <a:p>
                      <a:pPr algn="ctr"/>
                      <a:endParaRPr lang="en-GB" sz="1400" b="1" dirty="0" smtClean="0">
                        <a:solidFill>
                          <a:srgbClr val="002060"/>
                        </a:solidFill>
                      </a:endParaRPr>
                    </a:p>
                    <a:p>
                      <a:pPr algn="ctr"/>
                      <a:endParaRPr lang="en-GB" sz="1400" b="1" dirty="0" smtClean="0">
                        <a:solidFill>
                          <a:srgbClr val="002060"/>
                        </a:solidFill>
                      </a:endParaRPr>
                    </a:p>
                    <a:p>
                      <a:pPr algn="ctr"/>
                      <a:r>
                        <a:rPr lang="en-GB" sz="1400" b="1" dirty="0" smtClean="0">
                          <a:solidFill>
                            <a:srgbClr val="002060"/>
                          </a:solidFill>
                        </a:rPr>
                        <a:t>N/A</a:t>
                      </a: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smtClean="0">
                          <a:solidFill>
                            <a:srgbClr val="002060"/>
                          </a:solidFill>
                        </a:rPr>
                        <a:t>N/A</a:t>
                      </a: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endParaRPr lang="en-GB" sz="1400" b="1" dirty="0">
                        <a:solidFill>
                          <a:srgbClr val="002060"/>
                        </a:solidFill>
                      </a:endParaRPr>
                    </a:p>
                    <a:p>
                      <a:pPr algn="ctr"/>
                      <a:r>
                        <a:rPr lang="en-GB" sz="1400" b="1" dirty="0" smtClean="0">
                          <a:solidFill>
                            <a:srgbClr val="002060"/>
                          </a:solidFill>
                        </a:rPr>
                        <a:t>N/A</a:t>
                      </a:r>
                      <a:endParaRPr lang="en-GB" sz="1400" b="1" dirty="0">
                        <a:solidFill>
                          <a:srgbClr val="002060"/>
                        </a:solidFill>
                      </a:endParaRPr>
                    </a:p>
                    <a:p>
                      <a:pPr algn="ctr"/>
                      <a:endParaRPr lang="en-GB" sz="1400" b="1" dirty="0">
                        <a:solidFill>
                          <a:srgbClr val="002060"/>
                        </a:solidFill>
                      </a:endParaRPr>
                    </a:p>
                  </a:txBody>
                  <a:tcPr/>
                </a:tc>
                <a:extLst>
                  <a:ext uri="{0D108BD9-81ED-4DB2-BD59-A6C34878D82A}">
                    <a16:rowId xmlns:a16="http://schemas.microsoft.com/office/drawing/2014/main" xmlns="" val="10001"/>
                  </a:ext>
                </a:extLst>
              </a:tr>
            </a:tbl>
          </a:graphicData>
        </a:graphic>
      </p:graphicFrame>
      <p:sp>
        <p:nvSpPr>
          <p:cNvPr id="3" name="TextBox 2"/>
          <p:cNvSpPr txBox="1"/>
          <p:nvPr/>
        </p:nvSpPr>
        <p:spPr>
          <a:xfrm>
            <a:off x="8135888" y="0"/>
            <a:ext cx="1008112" cy="369332"/>
          </a:xfrm>
          <a:prstGeom prst="rect">
            <a:avLst/>
          </a:prstGeom>
          <a:noFill/>
        </p:spPr>
        <p:txBody>
          <a:bodyPr wrap="square" rtlCol="0">
            <a:spAutoFit/>
          </a:bodyPr>
          <a:lstStyle/>
          <a:p>
            <a:r>
              <a:rPr lang="en-GB" dirty="0"/>
              <a:t>Page  9</a:t>
            </a:r>
          </a:p>
        </p:txBody>
      </p:sp>
    </p:spTree>
    <p:extLst>
      <p:ext uri="{BB962C8B-B14F-4D97-AF65-F5344CB8AC3E}">
        <p14:creationId xmlns:p14="http://schemas.microsoft.com/office/powerpoint/2010/main" val="3972964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885</Words>
  <Application>Microsoft Office PowerPoint</Application>
  <PresentationFormat>On-screen Show (4:3)</PresentationFormat>
  <Paragraphs>477</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This document remains the intellectual property of Arrow Accounting and may not be copied, or used without their prior written approval Use of any material within this document must be accredited to Arrow Accounting . </vt:lpstr>
      <vt:lpstr>Report Index</vt:lpstr>
      <vt:lpstr>Scope of the Internal Audit</vt:lpstr>
      <vt:lpstr>Findings, recommendations and action plan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Internal Auditors Summary Report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document remains the intellectual property of Arrow Accounting and may not be copied, or used without their prior written approval Use of any material within this document must be accredited to Arrow Accounting .</dc:title>
  <dc:creator>Phil</dc:creator>
  <cp:lastModifiedBy>Coleshill Clerk</cp:lastModifiedBy>
  <cp:revision>186</cp:revision>
  <dcterms:created xsi:type="dcterms:W3CDTF">2010-09-19T16:43:09Z</dcterms:created>
  <dcterms:modified xsi:type="dcterms:W3CDTF">2017-05-23T10:57:31Z</dcterms:modified>
</cp:coreProperties>
</file>